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5" r:id="rId3"/>
    <p:sldId id="276" r:id="rId4"/>
    <p:sldId id="273" r:id="rId5"/>
    <p:sldId id="269" r:id="rId6"/>
    <p:sldId id="272" r:id="rId7"/>
    <p:sldId id="274" r:id="rId8"/>
    <p:sldId id="264" r:id="rId9"/>
    <p:sldId id="266" r:id="rId10"/>
    <p:sldId id="268"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96" autoAdjust="0"/>
  </p:normalViewPr>
  <p:slideViewPr>
    <p:cSldViewPr>
      <p:cViewPr varScale="1">
        <p:scale>
          <a:sx n="46" d="100"/>
          <a:sy n="46" d="100"/>
        </p:scale>
        <p:origin x="1540" y="44"/>
      </p:cViewPr>
      <p:guideLst>
        <p:guide orient="horz" pos="2160"/>
        <p:guide pos="2880"/>
      </p:guideLst>
    </p:cSldViewPr>
  </p:slideViewPr>
  <p:notesTextViewPr>
    <p:cViewPr>
      <p:scale>
        <a:sx n="1" d="1"/>
        <a:sy n="1" d="1"/>
      </p:scale>
      <p:origin x="0" y="0"/>
    </p:cViewPr>
  </p:notesTextViewPr>
  <p:sorterViewPr>
    <p:cViewPr>
      <p:scale>
        <a:sx n="150" d="100"/>
        <a:sy n="150" d="100"/>
      </p:scale>
      <p:origin x="0" y="-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0B6B19E3-DFF2-4975-A8C8-59F9A6635CE6}" type="datetimeFigureOut">
              <a:rPr kumimoji="1" lang="ja-JP" altLang="en-US" smtClean="0"/>
              <a:t>2021/9/24</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8D89FF6C-2443-4A45-85FF-FAA4F91CEB7F}" type="slidenum">
              <a:rPr kumimoji="1" lang="ja-JP" altLang="en-US" smtClean="0"/>
              <a:t>‹#›</a:t>
            </a:fld>
            <a:endParaRPr kumimoji="1" lang="ja-JP" altLang="en-US"/>
          </a:p>
        </p:txBody>
      </p:sp>
    </p:spTree>
    <p:extLst>
      <p:ext uri="{BB962C8B-B14F-4D97-AF65-F5344CB8AC3E}">
        <p14:creationId xmlns:p14="http://schemas.microsoft.com/office/powerpoint/2010/main" val="27739825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出典</a:t>
            </a:r>
            <a:r>
              <a:rPr kumimoji="1" lang="en-US" altLang="ja-JP" dirty="0" smtClean="0"/>
              <a:t>】</a:t>
            </a:r>
          </a:p>
          <a:p>
            <a:r>
              <a:rPr kumimoji="1" lang="ja-JP" altLang="en-US" dirty="0" smtClean="0"/>
              <a:t>総人口：人口推計　</a:t>
            </a:r>
            <a:r>
              <a:rPr kumimoji="1" lang="en-US" altLang="ja-JP" dirty="0" smtClean="0"/>
              <a:t>2017</a:t>
            </a:r>
          </a:p>
          <a:p>
            <a:r>
              <a:rPr kumimoji="1" lang="ja-JP" altLang="en-US" dirty="0" smtClean="0"/>
              <a:t>高齢化率：高齢社会白書　</a:t>
            </a:r>
            <a:r>
              <a:rPr kumimoji="1" lang="en-US" altLang="ja-JP" dirty="0" smtClean="0"/>
              <a:t>2018</a:t>
            </a:r>
          </a:p>
          <a:p>
            <a:r>
              <a:rPr kumimoji="1" lang="ja-JP" altLang="en-US" dirty="0" smtClean="0"/>
              <a:t>がん診療連携拠点病院数：厚生労働省 </a:t>
            </a:r>
            <a:r>
              <a:rPr kumimoji="1" lang="en-US" altLang="ja-JP" dirty="0" smtClean="0"/>
              <a:t>2018</a:t>
            </a:r>
          </a:p>
          <a:p>
            <a:r>
              <a:rPr kumimoji="1" lang="ja-JP" altLang="en-US" dirty="0" smtClean="0"/>
              <a:t>緩和ケア病棟のある病院数：がん情報サービス </a:t>
            </a:r>
            <a:r>
              <a:rPr kumimoji="1" lang="en-US" altLang="ja-JP" dirty="0" smtClean="0"/>
              <a:t>2018</a:t>
            </a:r>
          </a:p>
          <a:p>
            <a:r>
              <a:rPr kumimoji="1" lang="ja-JP" altLang="en-US" dirty="0" smtClean="0"/>
              <a:t>在宅療養支援診療所数：医療施設調査　</a:t>
            </a:r>
            <a:r>
              <a:rPr kumimoji="1" lang="en-US" altLang="ja-JP" dirty="0" smtClean="0"/>
              <a:t>2014</a:t>
            </a:r>
          </a:p>
          <a:p>
            <a:r>
              <a:rPr kumimoji="1" lang="ja-JP" altLang="en-US" dirty="0" smtClean="0"/>
              <a:t>がん患者死亡者数：人口動態調査　</a:t>
            </a:r>
            <a:r>
              <a:rPr kumimoji="1" lang="en-US" altLang="ja-JP" dirty="0" smtClean="0"/>
              <a:t>2017</a:t>
            </a:r>
          </a:p>
          <a:p>
            <a:r>
              <a:rPr kumimoji="1" lang="ja-JP" altLang="en-US" dirty="0" smtClean="0"/>
              <a:t>がん患者自宅死亡割合：人口動態統計　</a:t>
            </a:r>
            <a:r>
              <a:rPr kumimoji="1" lang="en-US" altLang="ja-JP" dirty="0" smtClean="0"/>
              <a:t>2016</a:t>
            </a:r>
          </a:p>
        </p:txBody>
      </p:sp>
      <p:sp>
        <p:nvSpPr>
          <p:cNvPr id="4" name="スライド番号プレースホルダー 3"/>
          <p:cNvSpPr>
            <a:spLocks noGrp="1"/>
          </p:cNvSpPr>
          <p:nvPr>
            <p:ph type="sldNum" sz="quarter" idx="10"/>
          </p:nvPr>
        </p:nvSpPr>
        <p:spPr/>
        <p:txBody>
          <a:bodyPr/>
          <a:lstStyle/>
          <a:p>
            <a:fld id="{8D89FF6C-2443-4A45-85FF-FAA4F91CEB7F}" type="slidenum">
              <a:rPr kumimoji="1" lang="ja-JP" altLang="en-US" smtClean="0"/>
              <a:t>2</a:t>
            </a:fld>
            <a:endParaRPr kumimoji="1" lang="ja-JP" altLang="en-US"/>
          </a:p>
        </p:txBody>
      </p:sp>
    </p:spTree>
    <p:extLst>
      <p:ext uri="{BB962C8B-B14F-4D97-AF65-F5344CB8AC3E}">
        <p14:creationId xmlns:p14="http://schemas.microsoft.com/office/powerpoint/2010/main" val="2110255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必要に応じて、白地図（添付は東京都）等を用いて医療資源（がん診療連携拠点病院，在宅療法支援診療所，緩和ケア病棟等）の分布をご紹介ください。</a:t>
            </a:r>
            <a:endParaRPr kumimoji="1" lang="en-US" altLang="ja-JP" dirty="0" smtClean="0"/>
          </a:p>
          <a:p>
            <a:r>
              <a:rPr kumimoji="1" lang="ja-JP" altLang="en-US" dirty="0" smtClean="0"/>
              <a:t>既存の資料を用いていただいても結構です。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D89FF6C-2443-4A45-85FF-FAA4F91CEB7F}"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669002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出典</a:t>
            </a:r>
            <a:r>
              <a:rPr kumimoji="1" lang="en-US" altLang="ja-JP" dirty="0" smtClean="0"/>
              <a:t>】</a:t>
            </a:r>
          </a:p>
          <a:p>
            <a:r>
              <a:rPr kumimoji="1" lang="en-US" altLang="ja-JP" dirty="0" smtClean="0"/>
              <a:t>H28</a:t>
            </a:r>
            <a:r>
              <a:rPr kumimoji="1" lang="ja-JP" altLang="en-US" dirty="0" smtClean="0"/>
              <a:t>がん診療連携拠点病院現況報告より算出</a:t>
            </a:r>
            <a:endParaRPr kumimoji="1" lang="en-US" altLang="ja-JP" dirty="0" smtClean="0"/>
          </a:p>
          <a:p>
            <a:r>
              <a:rPr kumimoji="1" lang="en-US" altLang="ja-JP" dirty="0" smtClean="0"/>
              <a:t>PCU</a:t>
            </a:r>
            <a:r>
              <a:rPr kumimoji="1" lang="ja-JP" altLang="en-US" dirty="0" smtClean="0"/>
              <a:t>がある場合は</a:t>
            </a:r>
            <a:r>
              <a:rPr kumimoji="1" lang="en-US" altLang="ja-JP" dirty="0" smtClean="0"/>
              <a:t>PCU</a:t>
            </a:r>
            <a:r>
              <a:rPr kumimoji="1" lang="ja-JP" altLang="en-US" dirty="0" smtClean="0"/>
              <a:t>在院日数，生存退院率，外部からの患者受け入れの有無について情報を追加</a:t>
            </a:r>
            <a:endParaRPr kumimoji="1" lang="ja-JP" altLang="en-US" dirty="0"/>
          </a:p>
        </p:txBody>
      </p:sp>
      <p:sp>
        <p:nvSpPr>
          <p:cNvPr id="4" name="スライド番号プレースホルダー 3"/>
          <p:cNvSpPr>
            <a:spLocks noGrp="1"/>
          </p:cNvSpPr>
          <p:nvPr>
            <p:ph type="sldNum" sz="quarter" idx="10"/>
          </p:nvPr>
        </p:nvSpPr>
        <p:spPr/>
        <p:txBody>
          <a:bodyPr/>
          <a:lstStyle/>
          <a:p>
            <a:fld id="{8D89FF6C-2443-4A45-85FF-FAA4F91CEB7F}" type="slidenum">
              <a:rPr kumimoji="1" lang="ja-JP" altLang="en-US" smtClean="0"/>
              <a:t>4</a:t>
            </a:fld>
            <a:endParaRPr kumimoji="1" lang="ja-JP" altLang="en-US"/>
          </a:p>
        </p:txBody>
      </p:sp>
    </p:spTree>
    <p:extLst>
      <p:ext uri="{BB962C8B-B14F-4D97-AF65-F5344CB8AC3E}">
        <p14:creationId xmlns:p14="http://schemas.microsoft.com/office/powerpoint/2010/main" val="2555641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専門家への相談依頼内容の内訳</a:t>
            </a:r>
            <a:endParaRPr kumimoji="1" lang="ja-JP" altLang="en-US" dirty="0"/>
          </a:p>
        </p:txBody>
      </p:sp>
      <p:sp>
        <p:nvSpPr>
          <p:cNvPr id="4" name="スライド番号プレースホルダー 3"/>
          <p:cNvSpPr>
            <a:spLocks noGrp="1"/>
          </p:cNvSpPr>
          <p:nvPr>
            <p:ph type="sldNum" sz="quarter" idx="10"/>
          </p:nvPr>
        </p:nvSpPr>
        <p:spPr/>
        <p:txBody>
          <a:bodyPr/>
          <a:lstStyle/>
          <a:p>
            <a:fld id="{8D89FF6C-2443-4A45-85FF-FAA4F91CEB7F}" type="slidenum">
              <a:rPr kumimoji="1" lang="ja-JP" altLang="en-US" smtClean="0"/>
              <a:t>7</a:t>
            </a:fld>
            <a:endParaRPr kumimoji="1" lang="ja-JP" altLang="en-US"/>
          </a:p>
        </p:txBody>
      </p:sp>
    </p:spTree>
    <p:extLst>
      <p:ext uri="{BB962C8B-B14F-4D97-AF65-F5344CB8AC3E}">
        <p14:creationId xmlns:p14="http://schemas.microsoft.com/office/powerpoint/2010/main" val="2047773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がん診療連携拠点病院現況報告（別紙</a:t>
            </a:r>
            <a:r>
              <a:rPr kumimoji="1" lang="en-US" altLang="ja-JP" dirty="0" smtClean="0"/>
              <a:t>17</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8D89FF6C-2443-4A45-85FF-FAA4F91CEB7F}" type="slidenum">
              <a:rPr kumimoji="1" lang="ja-JP" altLang="en-US" smtClean="0"/>
              <a:t>8</a:t>
            </a:fld>
            <a:endParaRPr kumimoji="1" lang="ja-JP" altLang="en-US"/>
          </a:p>
        </p:txBody>
      </p:sp>
    </p:spTree>
    <p:extLst>
      <p:ext uri="{BB962C8B-B14F-4D97-AF65-F5344CB8AC3E}">
        <p14:creationId xmlns:p14="http://schemas.microsoft.com/office/powerpoint/2010/main" val="214135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院内の緩和ケアに関する</a:t>
            </a:r>
            <a:r>
              <a:rPr kumimoji="1" lang="en-US" altLang="ja-JP" dirty="0" smtClean="0"/>
              <a:t>PDCA</a:t>
            </a:r>
            <a:r>
              <a:rPr kumimoji="1" lang="ja-JP" altLang="en-US" dirty="0" smtClean="0"/>
              <a:t>の確保に関して、個々のケアレベルよりも、組織レベルの課題に関することを優先してご紹介ください。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D89FF6C-2443-4A45-85FF-FAA4F91CEB7F}" type="slidenum">
              <a:rPr kumimoji="1" lang="ja-JP" altLang="en-US" smtClean="0"/>
              <a:t>9</a:t>
            </a:fld>
            <a:endParaRPr kumimoji="1" lang="ja-JP" altLang="en-US"/>
          </a:p>
        </p:txBody>
      </p:sp>
    </p:spTree>
    <p:extLst>
      <p:ext uri="{BB962C8B-B14F-4D97-AF65-F5344CB8AC3E}">
        <p14:creationId xmlns:p14="http://schemas.microsoft.com/office/powerpoint/2010/main" val="2070084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困りごとについても、個々のケアレベルよりも組織レベルの課題に関することを優先してご記入ください。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D89FF6C-2443-4A45-85FF-FAA4F91CEB7F}" type="slidenum">
              <a:rPr kumimoji="1" lang="ja-JP" altLang="en-US" smtClean="0"/>
              <a:t>10</a:t>
            </a:fld>
            <a:endParaRPr kumimoji="1" lang="ja-JP" altLang="en-US"/>
          </a:p>
        </p:txBody>
      </p:sp>
    </p:spTree>
    <p:extLst>
      <p:ext uri="{BB962C8B-B14F-4D97-AF65-F5344CB8AC3E}">
        <p14:creationId xmlns:p14="http://schemas.microsoft.com/office/powerpoint/2010/main" val="1531413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5607CC4-9034-439D-B8D6-264114874803}" type="datetime1">
              <a:rPr kumimoji="1" lang="ja-JP" altLang="en-US" smtClean="0"/>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341904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B25AA6-0ACF-4211-B542-23455B12F91A}" type="datetime1">
              <a:rPr kumimoji="1" lang="ja-JP" altLang="en-US" smtClean="0"/>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108215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221540-E53D-46C9-8CCD-E8258191AE9D}" type="datetime1">
              <a:rPr kumimoji="1" lang="ja-JP" altLang="en-US" smtClean="0"/>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286051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2639D9-9A9E-4516-BC46-2A8A2ED6B356}" type="datetime1">
              <a:rPr kumimoji="1" lang="ja-JP" altLang="en-US" smtClean="0"/>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122836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0762E7D-2670-40C0-9064-6DBA8476CEAD}" type="datetime1">
              <a:rPr kumimoji="1" lang="ja-JP" altLang="en-US" smtClean="0"/>
              <a:t>2021/9/24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2506466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F4ED0A-4AFE-4E86-BD46-0359100A4416}" type="datetime1">
              <a:rPr kumimoji="1" lang="ja-JP" altLang="en-US" smtClean="0"/>
              <a:t>2021/9/24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29120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16C16A-88DD-4126-8E19-71BC5D638E8D}" type="datetime1">
              <a:rPr kumimoji="1" lang="ja-JP" altLang="en-US" smtClean="0"/>
              <a:t>2021/9/24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172442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5A4BD1-57A7-4F1C-8C73-DA4BFF7911E7}" type="datetime1">
              <a:rPr kumimoji="1" lang="ja-JP" altLang="en-US" smtClean="0"/>
              <a:t>2021/9/24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348133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D69052-FC13-4649-AFBE-6CE065CEE9F5}" type="datetime1">
              <a:rPr kumimoji="1" lang="ja-JP" altLang="en-US" smtClean="0"/>
              <a:t>2021/9/24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176021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E11410E-C454-4408-AFEC-7546D59F155B}" type="datetime1">
              <a:rPr kumimoji="1" lang="ja-JP" altLang="en-US" smtClean="0"/>
              <a:t>2021/9/24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410825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A61D96-28D9-404F-9490-227F8E4CF6C4}" type="datetime1">
              <a:rPr kumimoji="1" lang="ja-JP" altLang="en-US" smtClean="0"/>
              <a:t>2021/9/24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372422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84104-632F-4541-8A5A-2D695A9ADDF5}" type="datetime1">
              <a:rPr kumimoji="1" lang="ja-JP" altLang="en-US" smtClean="0"/>
              <a:t>2021/9/24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D010C-FEB0-4C66-8787-A84422EE7192}" type="slidenum">
              <a:rPr kumimoji="1" lang="ja-JP" altLang="en-US" smtClean="0"/>
              <a:t>‹#›</a:t>
            </a:fld>
            <a:endParaRPr kumimoji="1" lang="ja-JP" altLang="en-US"/>
          </a:p>
        </p:txBody>
      </p:sp>
    </p:spTree>
    <p:extLst>
      <p:ext uri="{BB962C8B-B14F-4D97-AF65-F5344CB8AC3E}">
        <p14:creationId xmlns:p14="http://schemas.microsoft.com/office/powerpoint/2010/main" val="365293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t>緩和ケア提供体制の紹介</a:t>
            </a:r>
            <a:endParaRPr kumimoji="1" lang="ja-JP" altLang="en-US" b="1" dirty="0"/>
          </a:p>
        </p:txBody>
      </p:sp>
      <p:sp>
        <p:nvSpPr>
          <p:cNvPr id="3" name="サブタイトル 2"/>
          <p:cNvSpPr>
            <a:spLocks noGrp="1"/>
          </p:cNvSpPr>
          <p:nvPr>
            <p:ph type="subTitle" idx="1"/>
          </p:nvPr>
        </p:nvSpPr>
        <p:spPr/>
        <p:txBody>
          <a:bodyPr/>
          <a:lstStyle/>
          <a:p>
            <a:r>
              <a:rPr kumimoji="1" lang="ja-JP" altLang="en-US" smtClean="0">
                <a:solidFill>
                  <a:schemeClr val="tx1"/>
                </a:solidFill>
              </a:rPr>
              <a:t>○○○○病院</a:t>
            </a:r>
            <a:endParaRPr kumimoji="1" lang="en-US" altLang="ja-JP" dirty="0" smtClean="0">
              <a:solidFill>
                <a:schemeClr val="tx1"/>
              </a:solidFill>
            </a:endParaRPr>
          </a:p>
          <a:p>
            <a:r>
              <a:rPr kumimoji="1" lang="ja-JP" altLang="en-US" sz="2400" dirty="0" smtClean="0"/>
              <a:t>緩和ケアピアレビュー　施設紹介資料</a:t>
            </a:r>
            <a:endParaRPr kumimoji="1" lang="ja-JP" altLang="en-US" sz="2400" dirty="0"/>
          </a:p>
        </p:txBody>
      </p:sp>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1</a:t>
            </a:fld>
            <a:endParaRPr kumimoji="1" lang="ja-JP" altLang="en-US"/>
          </a:p>
        </p:txBody>
      </p:sp>
    </p:spTree>
    <p:extLst>
      <p:ext uri="{BB962C8B-B14F-4D97-AF65-F5344CB8AC3E}">
        <p14:creationId xmlns:p14="http://schemas.microsoft.com/office/powerpoint/2010/main" val="557172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00000"/>
          </a:xfrm>
          <a:solidFill>
            <a:schemeClr val="accent2"/>
          </a:solidFill>
        </p:spPr>
        <p:txBody>
          <a:bodyPr>
            <a:normAutofit/>
          </a:bodyPr>
          <a:lstStyle/>
          <a:p>
            <a:r>
              <a:rPr kumimoji="1" lang="ja-JP" altLang="en-US" sz="2800" b="1" dirty="0" smtClean="0"/>
              <a:t>緩和ケアに関して今回のピアレビューで検討したいこと</a:t>
            </a:r>
            <a:r>
              <a:rPr kumimoji="1" lang="en-US" altLang="ja-JP" sz="2800" b="1" dirty="0" smtClean="0"/>
              <a:t/>
            </a:r>
            <a:br>
              <a:rPr kumimoji="1" lang="en-US" altLang="ja-JP" sz="2800" b="1" dirty="0" smtClean="0"/>
            </a:br>
            <a:r>
              <a:rPr lang="ja-JP" altLang="en-US" sz="1600" dirty="0" smtClean="0">
                <a:solidFill>
                  <a:srgbClr val="0000FF"/>
                </a:solidFill>
              </a:rPr>
              <a:t>本フォームをコピーして困りごとを</a:t>
            </a:r>
            <a:r>
              <a:rPr lang="en-US" altLang="ja-JP" sz="1600" dirty="0" smtClean="0">
                <a:solidFill>
                  <a:srgbClr val="0000FF"/>
                </a:solidFill>
              </a:rPr>
              <a:t>2</a:t>
            </a:r>
            <a:r>
              <a:rPr lang="ja-JP" altLang="en-US" sz="1600" dirty="0" smtClean="0">
                <a:solidFill>
                  <a:srgbClr val="0000FF"/>
                </a:solidFill>
              </a:rPr>
              <a:t>～</a:t>
            </a:r>
            <a:r>
              <a:rPr lang="en-US" altLang="ja-JP" sz="1600" dirty="0" smtClean="0">
                <a:solidFill>
                  <a:srgbClr val="0000FF"/>
                </a:solidFill>
              </a:rPr>
              <a:t>3</a:t>
            </a:r>
            <a:r>
              <a:rPr lang="ja-JP" altLang="en-US" sz="1600" dirty="0" smtClean="0">
                <a:solidFill>
                  <a:srgbClr val="0000FF"/>
                </a:solidFill>
              </a:rPr>
              <a:t>点、</a:t>
            </a:r>
            <a:r>
              <a:rPr kumimoji="1" lang="ja-JP" altLang="en-US" sz="1600" dirty="0" smtClean="0">
                <a:solidFill>
                  <a:srgbClr val="0000FF"/>
                </a:solidFill>
              </a:rPr>
              <a:t>簡単にご記入ください</a:t>
            </a:r>
            <a:r>
              <a:rPr lang="ja-JP" altLang="en-US" sz="1600" dirty="0">
                <a:solidFill>
                  <a:srgbClr val="0000FF"/>
                </a:solidFill>
              </a:rPr>
              <a:t>（</a:t>
            </a:r>
            <a:r>
              <a:rPr lang="ja-JP" altLang="en-US" sz="1600" dirty="0" smtClean="0">
                <a:solidFill>
                  <a:srgbClr val="0000FF"/>
                </a:solidFill>
              </a:rPr>
              <a:t>記載例</a:t>
            </a:r>
            <a:r>
              <a:rPr lang="ja-JP" altLang="en-US" sz="1600" dirty="0">
                <a:solidFill>
                  <a:srgbClr val="0000FF"/>
                </a:solidFill>
              </a:rPr>
              <a:t>を示しています）。</a:t>
            </a:r>
            <a:endParaRPr kumimoji="1" lang="ja-JP" altLang="en-US" sz="1600" dirty="0">
              <a:solidFill>
                <a:srgbClr val="0000FF"/>
              </a:solidFill>
            </a:endParaRPr>
          </a:p>
        </p:txBody>
      </p:sp>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10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757720822"/>
              </p:ext>
            </p:extLst>
          </p:nvPr>
        </p:nvGraphicFramePr>
        <p:xfrm>
          <a:off x="518157" y="1330446"/>
          <a:ext cx="8136904" cy="5258198"/>
        </p:xfrm>
        <a:graphic>
          <a:graphicData uri="http://schemas.openxmlformats.org/drawingml/2006/table">
            <a:tbl>
              <a:tblPr firstRow="1" bandRow="1">
                <a:tableStyleId>{0E3FDE45-AF77-4B5C-9715-49D594BDF05E}</a:tableStyleId>
              </a:tblPr>
              <a:tblGrid>
                <a:gridCol w="8136904">
                  <a:extLst>
                    <a:ext uri="{9D8B030D-6E8A-4147-A177-3AD203B41FA5}">
                      <a16:colId xmlns:a16="http://schemas.microsoft.com/office/drawing/2014/main" val="20000"/>
                    </a:ext>
                  </a:extLst>
                </a:gridCol>
              </a:tblGrid>
              <a:tr h="420656">
                <a:tc>
                  <a:txBody>
                    <a:bodyPr/>
                    <a:lstStyle/>
                    <a:p>
                      <a:pPr marL="342900" indent="-342900">
                        <a:buFont typeface="Wingdings" pitchFamily="2" charset="2"/>
                        <a:buChar char=""/>
                      </a:pPr>
                      <a:r>
                        <a:rPr kumimoji="1" lang="ja-JP" altLang="en-US" sz="2400" dirty="0" smtClean="0"/>
                        <a:t>困りごと，または検討したいこと</a:t>
                      </a:r>
                      <a:endParaRPr kumimoji="1" lang="en-US" altLang="ja-JP" sz="1400" b="1" dirty="0" smtClean="0">
                        <a:latin typeface="Meiryo UI" pitchFamily="50" charset="-128"/>
                        <a:ea typeface="Meiryo UI" pitchFamily="50" charset="-128"/>
                        <a:cs typeface="Meiryo UI" pitchFamily="50" charset="-128"/>
                      </a:endParaRPr>
                    </a:p>
                  </a:txBody>
                  <a:tcPr>
                    <a:solidFill>
                      <a:schemeClr val="accent2">
                        <a:lumMod val="20000"/>
                        <a:lumOff val="80000"/>
                      </a:schemeClr>
                    </a:solidFill>
                  </a:tcPr>
                </a:tc>
                <a:extLst>
                  <a:ext uri="{0D108BD9-81ED-4DB2-BD59-A6C34878D82A}">
                    <a16:rowId xmlns:a16="http://schemas.microsoft.com/office/drawing/2014/main" val="10000"/>
                  </a:ext>
                </a:extLst>
              </a:tr>
              <a:tr h="794941">
                <a:tc>
                  <a:txBody>
                    <a:bodyPr/>
                    <a:lstStyle/>
                    <a:p>
                      <a:pPr marL="0" indent="0">
                        <a:buFont typeface="Wingdings" pitchFamily="2" charset="2"/>
                        <a:buNone/>
                      </a:pPr>
                      <a:r>
                        <a:rPr kumimoji="1" lang="ja-JP" altLang="en-US" sz="2400" b="0" dirty="0" smtClean="0">
                          <a:solidFill>
                            <a:srgbClr val="0000FF"/>
                          </a:solidFill>
                          <a:latin typeface="Meiryo UI" pitchFamily="50" charset="-128"/>
                          <a:ea typeface="Meiryo UI" pitchFamily="50" charset="-128"/>
                          <a:cs typeface="Meiryo UI" pitchFamily="50" charset="-128"/>
                        </a:rPr>
                        <a:t>例）緩和ケアチームへの相談依頼件数が少ない。</a:t>
                      </a:r>
                      <a:endParaRPr kumimoji="1" lang="en-US" altLang="ja-JP" sz="2400" b="0" dirty="0" smtClean="0">
                        <a:solidFill>
                          <a:srgbClr val="0000FF"/>
                        </a:solidFill>
                        <a:latin typeface="Meiryo UI" pitchFamily="50" charset="-128"/>
                        <a:ea typeface="Meiryo UI" pitchFamily="50" charset="-128"/>
                        <a:cs typeface="Meiryo UI" pitchFamily="50" charset="-128"/>
                      </a:endParaRPr>
                    </a:p>
                  </a:txBody>
                  <a:tcPr>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1"/>
                  </a:ext>
                </a:extLst>
              </a:tr>
              <a:tr h="420656">
                <a:tc>
                  <a:txBody>
                    <a:bodyPr/>
                    <a:lstStyle/>
                    <a:p>
                      <a:r>
                        <a:rPr kumimoji="1" lang="ja-JP" altLang="en-US" sz="2400" b="1" dirty="0" smtClean="0"/>
                        <a:t>その背景</a:t>
                      </a:r>
                      <a:endParaRPr kumimoji="1" lang="en-US" altLang="ja-JP" sz="2400" b="1" dirty="0" smtClean="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1766756">
                <a:tc>
                  <a:txBody>
                    <a:bodyPr/>
                    <a:lstStyle/>
                    <a:p>
                      <a:r>
                        <a:rPr kumimoji="1" lang="ja-JP" altLang="en-US" sz="2400" b="0" dirty="0" smtClean="0">
                          <a:solidFill>
                            <a:srgbClr val="0000FF"/>
                          </a:solidFill>
                        </a:rPr>
                        <a:t>例）緩和ケアチームの役割が院内に周知されていないことや、</a:t>
                      </a:r>
                      <a:endParaRPr kumimoji="1" lang="en-US" altLang="ja-JP" sz="2400" b="0" dirty="0" smtClean="0">
                        <a:solidFill>
                          <a:srgbClr val="0000FF"/>
                        </a:solidFill>
                      </a:endParaRPr>
                    </a:p>
                    <a:p>
                      <a:r>
                        <a:rPr kumimoji="1" lang="ja-JP" altLang="en-US" sz="2400" b="0" dirty="0" smtClean="0">
                          <a:solidFill>
                            <a:srgbClr val="0000FF"/>
                          </a:solidFill>
                        </a:rPr>
                        <a:t>　　　緩和ケアチームへの依頼方法に関する基準や手順が</a:t>
                      </a:r>
                      <a:endParaRPr kumimoji="1" lang="en-US" altLang="ja-JP" sz="2400" b="0" dirty="0" smtClean="0">
                        <a:solidFill>
                          <a:srgbClr val="0000FF"/>
                        </a:solidFill>
                      </a:endParaRPr>
                    </a:p>
                    <a:p>
                      <a:r>
                        <a:rPr kumimoji="1" lang="ja-JP" altLang="en-US" sz="2400" b="0" dirty="0" smtClean="0">
                          <a:solidFill>
                            <a:srgbClr val="0000FF"/>
                          </a:solidFill>
                        </a:rPr>
                        <a:t>　　　整備されていないことが影響している可能性がある。</a:t>
                      </a:r>
                      <a:endParaRPr kumimoji="1" lang="en-US" altLang="ja-JP" sz="2400" b="0" dirty="0" smtClean="0">
                        <a:solidFill>
                          <a:srgbClr val="0000FF"/>
                        </a:solidFill>
                      </a:endParaRPr>
                    </a:p>
                    <a:p>
                      <a:endParaRPr kumimoji="1" lang="en-US" altLang="ja-JP" sz="2400" b="0" dirty="0" smtClean="0">
                        <a:solidFill>
                          <a:srgbClr val="0000FF"/>
                        </a:solidFill>
                      </a:endParaRPr>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3"/>
                  </a:ext>
                </a:extLst>
              </a:tr>
              <a:tr h="420656">
                <a:tc>
                  <a:txBody>
                    <a:bodyPr/>
                    <a:lstStyle/>
                    <a:p>
                      <a:r>
                        <a:rPr kumimoji="1" lang="ja-JP" altLang="en-US" sz="2400" b="1" dirty="0" smtClean="0"/>
                        <a:t>その現状</a:t>
                      </a:r>
                      <a:endParaRPr kumimoji="1" lang="ja-JP" altLang="en-US" sz="2400" b="1" dirty="0">
                        <a:latin typeface="Meiryo UI" pitchFamily="50" charset="-128"/>
                        <a:ea typeface="Meiryo UI" pitchFamily="50" charset="-128"/>
                        <a:cs typeface="Meiryo UI" pitchFamily="50" charset="-128"/>
                      </a:endParaRPr>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1324901">
                <a:tc>
                  <a:txBody>
                    <a:bodyPr/>
                    <a:lstStyle/>
                    <a:p>
                      <a:r>
                        <a:rPr kumimoji="1" lang="ja-JP" altLang="en-US" sz="2400" b="0" dirty="0" smtClean="0">
                          <a:solidFill>
                            <a:srgbClr val="0000FF"/>
                          </a:solidFill>
                          <a:latin typeface="Meiryo UI" pitchFamily="50" charset="-128"/>
                          <a:ea typeface="Meiryo UI" pitchFamily="50" charset="-128"/>
                          <a:cs typeface="Meiryo UI" pitchFamily="50" charset="-128"/>
                        </a:rPr>
                        <a:t>例）年間の新規診療依頼件数は</a:t>
                      </a:r>
                      <a:r>
                        <a:rPr kumimoji="1" lang="en-US" altLang="ja-JP" sz="2400" b="0" dirty="0" smtClean="0">
                          <a:solidFill>
                            <a:srgbClr val="0000FF"/>
                          </a:solidFill>
                          <a:latin typeface="Meiryo UI" pitchFamily="50" charset="-128"/>
                          <a:ea typeface="Meiryo UI" pitchFamily="50" charset="-128"/>
                          <a:cs typeface="Meiryo UI" pitchFamily="50" charset="-128"/>
                        </a:rPr>
                        <a:t>30</a:t>
                      </a:r>
                      <a:r>
                        <a:rPr kumimoji="1" lang="ja-JP" altLang="en-US" sz="2400" b="0" dirty="0" smtClean="0">
                          <a:solidFill>
                            <a:srgbClr val="0000FF"/>
                          </a:solidFill>
                          <a:latin typeface="Meiryo UI" pitchFamily="50" charset="-128"/>
                          <a:ea typeface="Meiryo UI" pitchFamily="50" charset="-128"/>
                          <a:cs typeface="Meiryo UI" pitchFamily="50" charset="-128"/>
                        </a:rPr>
                        <a:t>件未満である。</a:t>
                      </a:r>
                      <a:endParaRPr kumimoji="1" lang="en-US" altLang="ja-JP" sz="2400" b="0" dirty="0" smtClean="0">
                        <a:solidFill>
                          <a:srgbClr val="0000FF"/>
                        </a:solidFill>
                        <a:latin typeface="Meiryo UI" pitchFamily="50" charset="-128"/>
                        <a:ea typeface="Meiryo UI" pitchFamily="50" charset="-128"/>
                        <a:cs typeface="Meiryo UI" pitchFamily="50" charset="-128"/>
                      </a:endParaRPr>
                    </a:p>
                  </a:txBody>
                  <a:tcPr>
                    <a:lnT w="12700" cap="flat" cmpd="sng" algn="ctr">
                      <a:solidFill>
                        <a:schemeClr val="accent2"/>
                      </a:solidFill>
                      <a:prstDash val="solid"/>
                      <a:round/>
                      <a:headEnd type="none" w="med" len="med"/>
                      <a:tailEnd type="none" w="med" len="med"/>
                    </a:lnT>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89435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358040234"/>
              </p:ext>
            </p:extLst>
          </p:nvPr>
        </p:nvGraphicFramePr>
        <p:xfrm>
          <a:off x="457200" y="1271662"/>
          <a:ext cx="8229600" cy="5338625"/>
        </p:xfrm>
        <a:graphic>
          <a:graphicData uri="http://schemas.openxmlformats.org/drawingml/2006/table">
            <a:tbl>
              <a:tblPr firstRow="1" bandRow="1">
                <a:tableStyleId>{0E3FDE45-AF77-4B5C-9715-49D594BDF05E}</a:tableStyleId>
              </a:tblPr>
              <a:tblGrid>
                <a:gridCol w="5283358">
                  <a:extLst>
                    <a:ext uri="{9D8B030D-6E8A-4147-A177-3AD203B41FA5}">
                      <a16:colId xmlns:a16="http://schemas.microsoft.com/office/drawing/2014/main" val="20000"/>
                    </a:ext>
                  </a:extLst>
                </a:gridCol>
                <a:gridCol w="1473121">
                  <a:extLst>
                    <a:ext uri="{9D8B030D-6E8A-4147-A177-3AD203B41FA5}">
                      <a16:colId xmlns:a16="http://schemas.microsoft.com/office/drawing/2014/main" val="20001"/>
                    </a:ext>
                  </a:extLst>
                </a:gridCol>
                <a:gridCol w="1473121">
                  <a:extLst>
                    <a:ext uri="{9D8B030D-6E8A-4147-A177-3AD203B41FA5}">
                      <a16:colId xmlns:a16="http://schemas.microsoft.com/office/drawing/2014/main" val="20002"/>
                    </a:ext>
                  </a:extLst>
                </a:gridCol>
              </a:tblGrid>
              <a:tr h="529583">
                <a:tc>
                  <a:txBody>
                    <a:bodyPr/>
                    <a:lstStyle/>
                    <a:p>
                      <a:pPr marL="0" indent="0">
                        <a:buFont typeface="Wingdings" pitchFamily="2" charset="2"/>
                        <a:buNone/>
                      </a:pPr>
                      <a:endParaRPr kumimoji="1" lang="ja-JP" altLang="en-US" sz="2400" b="0" dirty="0"/>
                    </a:p>
                  </a:txBody>
                  <a:tcPr marL="41050" marR="41050" marT="38703" marB="38703" anchor="ctr">
                    <a:lnB w="12700" cap="flat" cmpd="sng" algn="ctr">
                      <a:solidFill>
                        <a:schemeClr val="accent2"/>
                      </a:solidFill>
                      <a:prstDash val="solid"/>
                      <a:round/>
                      <a:headEnd type="none" w="med" len="med"/>
                      <a:tailEnd type="none" w="med" len="med"/>
                    </a:lnB>
                  </a:tcPr>
                </a:tc>
                <a:tc>
                  <a:txBody>
                    <a:bodyPr/>
                    <a:lstStyle/>
                    <a:p>
                      <a:pPr algn="ctr"/>
                      <a:r>
                        <a:rPr kumimoji="1" lang="ja-JP" altLang="en-US" sz="2000" b="0" dirty="0" smtClean="0"/>
                        <a:t>○○県</a:t>
                      </a:r>
                      <a:endParaRPr kumimoji="1" lang="ja-JP" altLang="en-US" sz="2000" b="0" dirty="0"/>
                    </a:p>
                  </a:txBody>
                  <a:tcPr marL="41050" marR="41050" marT="38703" marB="38703" anchor="ctr">
                    <a:lnB w="12700" cap="flat" cmpd="sng" algn="ctr">
                      <a:solidFill>
                        <a:schemeClr val="accent2"/>
                      </a:solidFill>
                      <a:prstDash val="solid"/>
                      <a:round/>
                      <a:headEnd type="none" w="med" len="med"/>
                      <a:tailEnd type="none" w="med" len="med"/>
                    </a:lnB>
                  </a:tcPr>
                </a:tc>
                <a:tc>
                  <a:txBody>
                    <a:bodyPr/>
                    <a:lstStyle/>
                    <a:p>
                      <a:pPr algn="ctr"/>
                      <a:r>
                        <a:rPr kumimoji="1" lang="ja-JP" altLang="en-US" sz="2000" b="0" dirty="0" smtClean="0"/>
                        <a:t>全国平均</a:t>
                      </a:r>
                      <a:endParaRPr kumimoji="1" lang="ja-JP" altLang="en-US" sz="2000" b="0" dirty="0"/>
                    </a:p>
                  </a:txBody>
                  <a:tcPr marL="41050" marR="41050" marT="38703" marB="38703" anchor="ct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687006">
                <a:tc>
                  <a:txBody>
                    <a:bodyPr/>
                    <a:lstStyle/>
                    <a:p>
                      <a:pPr marL="457200" indent="-457200">
                        <a:buFont typeface="Wingdings" pitchFamily="2" charset="2"/>
                        <a:buChar char="l"/>
                      </a:pPr>
                      <a:r>
                        <a:rPr kumimoji="1" lang="ja-JP" altLang="en-US" sz="2400" dirty="0" smtClean="0"/>
                        <a:t>総人口</a:t>
                      </a:r>
                      <a:endParaRPr kumimoji="1" lang="ja-JP" altLang="en-US" sz="2400" dirty="0"/>
                    </a:p>
                  </a:txBody>
                  <a:tcPr marL="41050" marR="41050" marT="38703" marB="38703" anchor="ctr">
                    <a:lnL>
                      <a:noFill/>
                    </a:lnL>
                    <a:lnR>
                      <a:noFill/>
                    </a:lnR>
                    <a:lnT w="1270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ja-JP" altLang="en-US" dirty="0" smtClean="0"/>
                        <a:t>人</a:t>
                      </a:r>
                      <a:endParaRPr lang="ja-JP" altLang="en-US" dirty="0"/>
                    </a:p>
                  </a:txBody>
                  <a:tcPr marL="41050" marR="41050" marT="38703" marB="38703" anchor="ctr">
                    <a:lnL>
                      <a:noFill/>
                    </a:lnL>
                    <a:lnR>
                      <a:noFill/>
                    </a:lnR>
                    <a:lnT w="1270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en-US" altLang="ja-JP" dirty="0" smtClean="0"/>
                        <a:t>270</a:t>
                      </a:r>
                      <a:r>
                        <a:rPr lang="ja-JP" altLang="en-US" dirty="0" smtClean="0"/>
                        <a:t>万人</a:t>
                      </a:r>
                      <a:endParaRPr lang="ja-JP" altLang="en-US" dirty="0"/>
                    </a:p>
                  </a:txBody>
                  <a:tcPr marL="41050" marR="41050" marT="38703" marB="38703" anchor="ctr">
                    <a:lnL>
                      <a:noFill/>
                    </a:lnL>
                    <a:lnR>
                      <a:noFill/>
                    </a:lnR>
                    <a:lnT w="1270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87006">
                <a:tc>
                  <a:txBody>
                    <a:bodyPr/>
                    <a:lstStyle/>
                    <a:p>
                      <a:pPr marL="457200" indent="-457200">
                        <a:buFont typeface="Wingdings" pitchFamily="2" charset="2"/>
                        <a:buChar char="l"/>
                      </a:pPr>
                      <a:r>
                        <a:rPr kumimoji="1" lang="ja-JP" altLang="en-US" sz="2400" dirty="0" smtClean="0"/>
                        <a:t>高齢化率</a:t>
                      </a:r>
                      <a:r>
                        <a:rPr kumimoji="1" lang="ja-JP" altLang="en-US" sz="1600" dirty="0" smtClean="0"/>
                        <a:t>（</a:t>
                      </a:r>
                      <a:r>
                        <a:rPr kumimoji="1" lang="en-US" altLang="ja-JP" sz="1600" dirty="0" smtClean="0"/>
                        <a:t>65</a:t>
                      </a:r>
                      <a:r>
                        <a:rPr kumimoji="1" lang="ja-JP" altLang="en-US" sz="1600" dirty="0" smtClean="0"/>
                        <a:t>歳以上が総人口に占める割合）</a:t>
                      </a:r>
                      <a:endParaRPr kumimoji="1" lang="ja-JP" altLang="en-US" sz="2400" dirty="0"/>
                    </a:p>
                  </a:txBody>
                  <a:tcPr marL="41050" marR="41050" marT="38703" marB="38703" anchor="ctr">
                    <a:lnT>
                      <a:noFill/>
                    </a:lnT>
                  </a:tcPr>
                </a:tc>
                <a:tc>
                  <a:txBody>
                    <a:bodyPr/>
                    <a:lstStyle/>
                    <a:p>
                      <a:pPr algn="r"/>
                      <a:r>
                        <a:rPr lang="ja-JP" altLang="en-US" dirty="0" smtClean="0"/>
                        <a:t>％</a:t>
                      </a:r>
                      <a:endParaRPr lang="ja-JP" altLang="en-US" dirty="0"/>
                    </a:p>
                  </a:txBody>
                  <a:tcPr marL="41050" marR="41050" marT="38703" marB="38703" anchor="ctr">
                    <a:lnT>
                      <a:noFill/>
                    </a:lnT>
                  </a:tcPr>
                </a:tc>
                <a:tc>
                  <a:txBody>
                    <a:bodyPr/>
                    <a:lstStyle/>
                    <a:p>
                      <a:pPr algn="r"/>
                      <a:r>
                        <a:rPr lang="ja-JP" altLang="en-US" dirty="0" smtClean="0"/>
                        <a:t>　　　</a:t>
                      </a:r>
                      <a:r>
                        <a:rPr lang="en-US" altLang="ja-JP" dirty="0" smtClean="0"/>
                        <a:t>27.7%</a:t>
                      </a:r>
                      <a:endParaRPr lang="ja-JP" altLang="en-US" dirty="0"/>
                    </a:p>
                  </a:txBody>
                  <a:tcPr marL="41050" marR="41050" marT="38703" marB="38703" anchor="ctr">
                    <a:lnT>
                      <a:noFill/>
                    </a:lnT>
                  </a:tcPr>
                </a:tc>
                <a:extLst>
                  <a:ext uri="{0D108BD9-81ED-4DB2-BD59-A6C34878D82A}">
                    <a16:rowId xmlns:a16="http://schemas.microsoft.com/office/drawing/2014/main" val="10002"/>
                  </a:ext>
                </a:extLst>
              </a:tr>
              <a:tr h="687006">
                <a:tc>
                  <a:txBody>
                    <a:bodyPr/>
                    <a:lstStyle/>
                    <a:p>
                      <a:pPr marL="457200" indent="-457200">
                        <a:buFont typeface="Wingdings" pitchFamily="2" charset="2"/>
                        <a:buChar char="l"/>
                      </a:pPr>
                      <a:r>
                        <a:rPr kumimoji="1" lang="ja-JP" altLang="en-US" sz="2400" dirty="0" smtClean="0"/>
                        <a:t>がん診療連携拠点病院数</a:t>
                      </a:r>
                      <a:endParaRPr kumimoji="1" lang="ja-JP" altLang="en-US" sz="2400" dirty="0"/>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dirty="0" smtClean="0"/>
                        <a:t>　　　</a:t>
                      </a:r>
                      <a:r>
                        <a:rPr lang="en-US" altLang="ja-JP" dirty="0" smtClean="0"/>
                        <a:t>9</a:t>
                      </a:r>
                      <a:endParaRPr lang="ja-JP" altLang="en-US" dirty="0"/>
                    </a:p>
                  </a:txBody>
                  <a:tcPr marL="41050" marR="41050" marT="38703" marB="38703" anchor="ctr"/>
                </a:tc>
                <a:extLst>
                  <a:ext uri="{0D108BD9-81ED-4DB2-BD59-A6C34878D82A}">
                    <a16:rowId xmlns:a16="http://schemas.microsoft.com/office/drawing/2014/main" val="10003"/>
                  </a:ext>
                </a:extLst>
              </a:tr>
              <a:tr h="687006">
                <a:tc>
                  <a:txBody>
                    <a:bodyPr/>
                    <a:lstStyle/>
                    <a:p>
                      <a:pPr marL="457200" indent="-457200">
                        <a:buFont typeface="Wingdings" pitchFamily="2" charset="2"/>
                        <a:buChar char="l"/>
                      </a:pPr>
                      <a:r>
                        <a:rPr kumimoji="1" lang="ja-JP" altLang="en-US" sz="2400" dirty="0" smtClean="0">
                          <a:solidFill>
                            <a:schemeClr val="tx1"/>
                          </a:solidFill>
                        </a:rPr>
                        <a:t>緩和ケア病棟のある病院数</a:t>
                      </a:r>
                      <a:endParaRPr kumimoji="1" lang="ja-JP" altLang="en-US" sz="2400" dirty="0">
                        <a:solidFill>
                          <a:schemeClr val="tx1"/>
                        </a:solidFill>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dirty="0" smtClean="0"/>
                        <a:t>　　　</a:t>
                      </a:r>
                      <a:r>
                        <a:rPr lang="en-US" altLang="ja-JP" dirty="0" smtClean="0"/>
                        <a:t>8</a:t>
                      </a:r>
                      <a:r>
                        <a:rPr lang="ja-JP" altLang="en-US" dirty="0" smtClean="0"/>
                        <a:t>　</a:t>
                      </a:r>
                      <a:endParaRPr lang="ja-JP" altLang="en-US" dirty="0"/>
                    </a:p>
                  </a:txBody>
                  <a:tcPr marL="41050" marR="41050" marT="38703" marB="38703" anchor="ctr"/>
                </a:tc>
                <a:extLst>
                  <a:ext uri="{0D108BD9-81ED-4DB2-BD59-A6C34878D82A}">
                    <a16:rowId xmlns:a16="http://schemas.microsoft.com/office/drawing/2014/main" val="10004"/>
                  </a:ext>
                </a:extLst>
              </a:tr>
              <a:tr h="687006">
                <a:tc>
                  <a:txBody>
                    <a:bodyPr/>
                    <a:lstStyle/>
                    <a:p>
                      <a:pPr marL="457200" marR="0" indent="-45720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2400" dirty="0" smtClean="0">
                          <a:solidFill>
                            <a:schemeClr val="tx1"/>
                          </a:solidFill>
                        </a:rPr>
                        <a:t>在宅療養支援診療所数</a:t>
                      </a:r>
                      <a:endParaRPr kumimoji="1" lang="en-US" altLang="ja-JP" sz="2400" dirty="0" smtClean="0">
                        <a:solidFill>
                          <a:schemeClr val="tx1"/>
                        </a:solidFill>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dirty="0" smtClean="0"/>
                        <a:t>　　　</a:t>
                      </a:r>
                      <a:r>
                        <a:rPr lang="en-US" altLang="ja-JP" dirty="0" smtClean="0"/>
                        <a:t>302</a:t>
                      </a:r>
                      <a:endParaRPr lang="ja-JP" altLang="en-US" dirty="0"/>
                    </a:p>
                  </a:txBody>
                  <a:tcPr marL="41050" marR="41050" marT="38703" marB="38703" anchor="ctr"/>
                </a:tc>
                <a:extLst>
                  <a:ext uri="{0D108BD9-81ED-4DB2-BD59-A6C34878D82A}">
                    <a16:rowId xmlns:a16="http://schemas.microsoft.com/office/drawing/2014/main" val="10005"/>
                  </a:ext>
                </a:extLst>
              </a:tr>
              <a:tr h="687006">
                <a:tc>
                  <a:txBody>
                    <a:bodyPr/>
                    <a:lstStyle/>
                    <a:p>
                      <a:pPr marL="457200" marR="0" indent="-45720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ja-JP" altLang="en-US" sz="2400" dirty="0" smtClean="0"/>
                        <a:t>がん患者死亡者数</a:t>
                      </a:r>
                      <a:endParaRPr kumimoji="1" lang="en-US" altLang="ja-JP" sz="2400" dirty="0" smtClean="0"/>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en-US" altLang="ja-JP" dirty="0" smtClean="0"/>
                        <a:t>7937</a:t>
                      </a:r>
                      <a:r>
                        <a:rPr lang="ja-JP" altLang="en-US" dirty="0" smtClean="0"/>
                        <a:t>　　　</a:t>
                      </a:r>
                      <a:endParaRPr lang="ja-JP" altLang="en-US" dirty="0"/>
                    </a:p>
                  </a:txBody>
                  <a:tcPr marL="41050" marR="41050" marT="38703" marB="38703" anchor="ctr"/>
                </a:tc>
                <a:extLst>
                  <a:ext uri="{0D108BD9-81ED-4DB2-BD59-A6C34878D82A}">
                    <a16:rowId xmlns:a16="http://schemas.microsoft.com/office/drawing/2014/main" val="10006"/>
                  </a:ext>
                </a:extLst>
              </a:tr>
              <a:tr h="687006">
                <a:tc>
                  <a:txBody>
                    <a:bodyPr/>
                    <a:lstStyle/>
                    <a:p>
                      <a:pPr marL="457200" indent="-457200">
                        <a:buFont typeface="Wingdings" pitchFamily="2" charset="2"/>
                        <a:buChar char="l"/>
                      </a:pPr>
                      <a:r>
                        <a:rPr kumimoji="1" lang="ja-JP" altLang="en-US" sz="2400" dirty="0" smtClean="0"/>
                        <a:t>がん患者の自宅死亡割合</a:t>
                      </a:r>
                      <a:endParaRPr kumimoji="1" lang="ja-JP" altLang="en-US" sz="2400" dirty="0"/>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dirty="0" smtClean="0"/>
                        <a:t>　　　　</a:t>
                      </a:r>
                      <a:r>
                        <a:rPr lang="en-US" altLang="ja-JP" dirty="0" smtClean="0"/>
                        <a:t>11.0%</a:t>
                      </a:r>
                      <a:endParaRPr lang="ja-JP" altLang="en-US" dirty="0"/>
                    </a:p>
                  </a:txBody>
                  <a:tcPr marL="41050" marR="41050" marT="38703" marB="38703" anchor="ctr"/>
                </a:tc>
                <a:extLst>
                  <a:ext uri="{0D108BD9-81ED-4DB2-BD59-A6C34878D82A}">
                    <a16:rowId xmlns:a16="http://schemas.microsoft.com/office/drawing/2014/main" val="10007"/>
                  </a:ext>
                </a:extLst>
              </a:tr>
            </a:tbl>
          </a:graphicData>
        </a:graphic>
      </p:graphicFrame>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2</a:t>
            </a:fld>
            <a:endParaRPr kumimoji="1" lang="ja-JP" altLang="en-US"/>
          </a:p>
        </p:txBody>
      </p:sp>
      <p:sp>
        <p:nvSpPr>
          <p:cNvPr id="5" name="タイトル 1"/>
          <p:cNvSpPr>
            <a:spLocks noGrp="1"/>
          </p:cNvSpPr>
          <p:nvPr>
            <p:ph type="title"/>
          </p:nvPr>
        </p:nvSpPr>
        <p:spPr>
          <a:xfrm>
            <a:off x="457200" y="274638"/>
            <a:ext cx="8229600" cy="900000"/>
          </a:xfrm>
          <a:solidFill>
            <a:schemeClr val="accent2"/>
          </a:solidFill>
        </p:spPr>
        <p:txBody>
          <a:bodyPr>
            <a:normAutofit/>
          </a:bodyPr>
          <a:lstStyle/>
          <a:p>
            <a:r>
              <a:rPr lang="ja-JP" altLang="en-US" sz="3200" b="1" dirty="0" smtClean="0"/>
              <a:t>都道府県内</a:t>
            </a:r>
            <a:r>
              <a:rPr kumimoji="1" lang="ja-JP" altLang="en-US" sz="3200" b="1" dirty="0" smtClean="0"/>
              <a:t>の医療資源と緩和ケアニーズ</a:t>
            </a:r>
            <a:endParaRPr kumimoji="1" lang="ja-JP" altLang="en-US" sz="1600" dirty="0">
              <a:solidFill>
                <a:srgbClr val="0000FF"/>
              </a:solidFill>
            </a:endParaRPr>
          </a:p>
        </p:txBody>
      </p:sp>
    </p:spTree>
    <p:extLst>
      <p:ext uri="{BB962C8B-B14F-4D97-AF65-F5344CB8AC3E}">
        <p14:creationId xmlns:p14="http://schemas.microsoft.com/office/powerpoint/2010/main" val="1880222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16D010C-FEB0-4C66-8787-A84422EE7192}" type="slidenum">
              <a:rPr lang="ja-JP" altLang="en-US" smtClean="0">
                <a:solidFill>
                  <a:prstClr val="black">
                    <a:tint val="75000"/>
                  </a:prstClr>
                </a:solidFill>
              </a:rPr>
              <a:pPr/>
              <a:t>3</a:t>
            </a:fld>
            <a:endParaRPr lang="ja-JP" altLang="en-US">
              <a:solidFill>
                <a:prstClr val="black">
                  <a:tint val="75000"/>
                </a:prstClr>
              </a:solidFill>
            </a:endParaRPr>
          </a:p>
        </p:txBody>
      </p:sp>
      <p:pic>
        <p:nvPicPr>
          <p:cNvPr id="3" name="コンテンツ プレースホルダー 2"/>
          <p:cNvPicPr>
            <a:picLocks noGrp="1" noChangeAspect="1"/>
          </p:cNvPicPr>
          <p:nvPr>
            <p:ph idx="1"/>
          </p:nvPr>
        </p:nvPicPr>
        <p:blipFill>
          <a:blip r:embed="rId3"/>
          <a:stretch>
            <a:fillRect/>
          </a:stretch>
        </p:blipFill>
        <p:spPr>
          <a:xfrm>
            <a:off x="827584" y="1188599"/>
            <a:ext cx="7488832" cy="5349165"/>
          </a:xfrm>
          <a:prstGeom prst="rect">
            <a:avLst/>
          </a:prstGeom>
        </p:spPr>
      </p:pic>
      <p:sp>
        <p:nvSpPr>
          <p:cNvPr id="8" name="タイトル 1"/>
          <p:cNvSpPr txBox="1">
            <a:spLocks/>
          </p:cNvSpPr>
          <p:nvPr/>
        </p:nvSpPr>
        <p:spPr>
          <a:xfrm>
            <a:off x="457200" y="274638"/>
            <a:ext cx="8229600" cy="900000"/>
          </a:xfrm>
          <a:prstGeom prst="rect">
            <a:avLst/>
          </a:prstGeom>
          <a:solidFill>
            <a:schemeClr val="accent2"/>
          </a:solidFill>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t>都道府県内の緩和ケアに関する医療資源の分布</a:t>
            </a:r>
            <a:endParaRPr lang="ja-JP" altLang="en-US" sz="1600" dirty="0">
              <a:solidFill>
                <a:srgbClr val="0000FF"/>
              </a:solidFill>
            </a:endParaRPr>
          </a:p>
        </p:txBody>
      </p:sp>
    </p:spTree>
    <p:extLst>
      <p:ext uri="{BB962C8B-B14F-4D97-AF65-F5344CB8AC3E}">
        <p14:creationId xmlns:p14="http://schemas.microsoft.com/office/powerpoint/2010/main" val="3197660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867213316"/>
              </p:ext>
            </p:extLst>
          </p:nvPr>
        </p:nvGraphicFramePr>
        <p:xfrm>
          <a:off x="489600" y="1268760"/>
          <a:ext cx="8164800" cy="5452715"/>
        </p:xfrm>
        <a:graphic>
          <a:graphicData uri="http://schemas.openxmlformats.org/drawingml/2006/table">
            <a:tbl>
              <a:tblPr firstRow="1" bandRow="1">
                <a:tableStyleId>{0E3FDE45-AF77-4B5C-9715-49D594BDF05E}</a:tableStyleId>
              </a:tblPr>
              <a:tblGrid>
                <a:gridCol w="4946496">
                  <a:extLst>
                    <a:ext uri="{9D8B030D-6E8A-4147-A177-3AD203B41FA5}">
                      <a16:colId xmlns:a16="http://schemas.microsoft.com/office/drawing/2014/main" val="20000"/>
                    </a:ext>
                  </a:extLst>
                </a:gridCol>
                <a:gridCol w="1609152">
                  <a:extLst>
                    <a:ext uri="{9D8B030D-6E8A-4147-A177-3AD203B41FA5}">
                      <a16:colId xmlns:a16="http://schemas.microsoft.com/office/drawing/2014/main" val="20001"/>
                    </a:ext>
                  </a:extLst>
                </a:gridCol>
                <a:gridCol w="1609152">
                  <a:extLst>
                    <a:ext uri="{9D8B030D-6E8A-4147-A177-3AD203B41FA5}">
                      <a16:colId xmlns:a16="http://schemas.microsoft.com/office/drawing/2014/main" val="20002"/>
                    </a:ext>
                  </a:extLst>
                </a:gridCol>
              </a:tblGrid>
              <a:tr h="474260">
                <a:tc>
                  <a:txBody>
                    <a:bodyPr/>
                    <a:lstStyle/>
                    <a:p>
                      <a:pPr marL="457200" indent="-457200" algn="l">
                        <a:buFont typeface="Wingdings" pitchFamily="2" charset="2"/>
                        <a:buChar char="l"/>
                      </a:pP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kumimoji="1" lang="ja-JP" altLang="en-US" sz="2000" b="0" dirty="0" smtClean="0"/>
                        <a:t>当該施設</a:t>
                      </a:r>
                      <a:endParaRPr kumimoji="1" lang="ja-JP" altLang="en-US" sz="2000" b="0" dirty="0"/>
                    </a:p>
                  </a:txBody>
                  <a:tcPr marL="41050" marR="41050" marT="38703" marB="38703"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kumimoji="1" lang="ja-JP" altLang="en-US" sz="2000" b="0" dirty="0" smtClean="0">
                          <a:latin typeface="Meiryo UI" pitchFamily="50" charset="-128"/>
                          <a:ea typeface="Meiryo UI" pitchFamily="50" charset="-128"/>
                          <a:cs typeface="Meiryo UI" pitchFamily="50" charset="-128"/>
                        </a:rPr>
                        <a:t>拠点平均</a:t>
                      </a:r>
                      <a:endParaRPr kumimoji="1" lang="ja-JP" altLang="en-US" sz="2000" b="0" dirty="0">
                        <a:latin typeface="Meiryo UI" pitchFamily="50" charset="-128"/>
                        <a:ea typeface="Meiryo UI" pitchFamily="50" charset="-128"/>
                        <a:cs typeface="Meiryo UI" pitchFamily="50" charset="-128"/>
                      </a:endParaRPr>
                    </a:p>
                  </a:txBody>
                  <a:tcPr marL="41050" marR="41050" marT="38703" marB="38703"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474260">
                <a:tc>
                  <a:txBody>
                    <a:bodyPr/>
                    <a:lstStyle/>
                    <a:p>
                      <a:pPr marL="457200" indent="-457200" algn="l">
                        <a:buFont typeface="Wingdings" pitchFamily="2" charset="2"/>
                        <a:buChar char="l"/>
                      </a:pPr>
                      <a:r>
                        <a:rPr kumimoji="1" lang="ja-JP" altLang="en-US" sz="2000" b="0" dirty="0" smtClean="0">
                          <a:solidFill>
                            <a:schemeClr val="tx1"/>
                          </a:solidFill>
                        </a:rPr>
                        <a:t>病床数</a:t>
                      </a: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lnT w="12700" cap="flat" cmpd="sng" algn="ctr">
                      <a:solidFill>
                        <a:schemeClr val="accent2"/>
                      </a:solidFill>
                      <a:prstDash val="solid"/>
                      <a:round/>
                      <a:headEnd type="none" w="med" len="med"/>
                      <a:tailEnd type="none" w="med" len="med"/>
                    </a:lnT>
                    <a:lnB w="12700" cmpd="sng">
                      <a:noFill/>
                    </a:lnB>
                  </a:tcPr>
                </a:tc>
                <a:tc>
                  <a:txBody>
                    <a:bodyPr/>
                    <a:lstStyle/>
                    <a:p>
                      <a:pPr algn="r"/>
                      <a:endParaRPr kumimoji="1" lang="ja-JP" altLang="en-US" sz="1800" b="0" dirty="0"/>
                    </a:p>
                  </a:txBody>
                  <a:tcPr marL="41050" marR="41050" marT="38703" marB="38703" anchor="ctr">
                    <a:lnT w="12700" cap="flat" cmpd="sng" algn="ctr">
                      <a:solidFill>
                        <a:schemeClr val="accent2"/>
                      </a:solidFill>
                      <a:prstDash val="solid"/>
                      <a:round/>
                      <a:headEnd type="none" w="med" len="med"/>
                      <a:tailEnd type="none" w="med" len="med"/>
                    </a:lnT>
                    <a:lnB w="12700" cmpd="sng">
                      <a:noFill/>
                    </a:lnB>
                  </a:tcPr>
                </a:tc>
                <a:tc>
                  <a:txBody>
                    <a:bodyPr/>
                    <a:lstStyle/>
                    <a:p>
                      <a:pPr algn="r"/>
                      <a:r>
                        <a:rPr kumimoji="1" lang="en-US" altLang="ja-JP" sz="1800" b="0" dirty="0" smtClean="0">
                          <a:latin typeface="Meiryo UI" pitchFamily="50" charset="-128"/>
                          <a:ea typeface="Meiryo UI" pitchFamily="50" charset="-128"/>
                          <a:cs typeface="Meiryo UI" pitchFamily="50" charset="-128"/>
                        </a:rPr>
                        <a:t>589</a:t>
                      </a:r>
                      <a:endParaRPr kumimoji="1" lang="ja-JP" altLang="en-US" sz="1800" b="0" dirty="0">
                        <a:latin typeface="Meiryo UI" pitchFamily="50" charset="-128"/>
                        <a:ea typeface="Meiryo UI" pitchFamily="50" charset="-128"/>
                        <a:cs typeface="Meiryo UI" pitchFamily="50" charset="-128"/>
                      </a:endParaRPr>
                    </a:p>
                  </a:txBody>
                  <a:tcPr marL="41050" marR="41050" marT="38703" marB="38703" anchor="ctr">
                    <a:lnT w="12700" cap="flat" cmpd="sng" algn="ctr">
                      <a:solidFill>
                        <a:schemeClr val="accent2"/>
                      </a:solidFill>
                      <a:prstDash val="solid"/>
                      <a:round/>
                      <a:headEnd type="none" w="med" len="med"/>
                      <a:tailEnd type="none" w="med" len="med"/>
                    </a:lnT>
                    <a:lnB w="12700" cmpd="sng">
                      <a:noFill/>
                    </a:lnB>
                  </a:tcPr>
                </a:tc>
                <a:extLst>
                  <a:ext uri="{0D108BD9-81ED-4DB2-BD59-A6C34878D82A}">
                    <a16:rowId xmlns:a16="http://schemas.microsoft.com/office/drawing/2014/main" val="10001"/>
                  </a:ext>
                </a:extLst>
              </a:tr>
              <a:tr h="474260">
                <a:tc>
                  <a:txBody>
                    <a:bodyPr/>
                    <a:lstStyle/>
                    <a:p>
                      <a:pPr marL="457200" indent="-457200">
                        <a:buFont typeface="Wingdings" pitchFamily="2" charset="2"/>
                        <a:buChar char="l"/>
                      </a:pPr>
                      <a:r>
                        <a:rPr lang="ja-JP" altLang="en-US" sz="2000" b="0" dirty="0" smtClean="0">
                          <a:solidFill>
                            <a:schemeClr val="tx1"/>
                          </a:solidFill>
                        </a:rPr>
                        <a:t>緩和ケア病棟の有無</a:t>
                      </a:r>
                      <a:endParaRPr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lnT w="12700" cmpd="sng">
                      <a:noFill/>
                    </a:lnT>
                    <a:lnB w="12700" cmpd="sng">
                      <a:noFill/>
                    </a:lnB>
                  </a:tcPr>
                </a:tc>
                <a:tc gridSpan="2">
                  <a:txBody>
                    <a:bodyPr/>
                    <a:lstStyle/>
                    <a:p>
                      <a:pPr algn="ctr"/>
                      <a:r>
                        <a:rPr kumimoji="1" lang="ja-JP" altLang="en-US" sz="2000" b="0" dirty="0" smtClean="0"/>
                        <a:t>有 　・　 無</a:t>
                      </a:r>
                      <a:endParaRPr kumimoji="1" lang="ja-JP" altLang="en-US" sz="2000" b="0" dirty="0"/>
                    </a:p>
                  </a:txBody>
                  <a:tcPr marL="41050" marR="41050" marT="38703" marB="38703" anchor="ctr">
                    <a:lnT w="12700" cmpd="sng">
                      <a:noFill/>
                    </a:lnT>
                    <a:lnB w="12700" cmpd="sng">
                      <a:noFill/>
                    </a:lnB>
                  </a:tcPr>
                </a:tc>
                <a:tc hMerge="1">
                  <a:txBody>
                    <a:bodyPr/>
                    <a:lstStyle/>
                    <a:p>
                      <a:endParaRPr kumimoji="1" lang="ja-JP" altLang="en-US"/>
                    </a:p>
                  </a:txBody>
                  <a:tcPr/>
                </a:tc>
                <a:extLst>
                  <a:ext uri="{0D108BD9-81ED-4DB2-BD59-A6C34878D82A}">
                    <a16:rowId xmlns:a16="http://schemas.microsoft.com/office/drawing/2014/main" val="10002"/>
                  </a:ext>
                </a:extLst>
              </a:tr>
              <a:tr h="474260">
                <a:tc>
                  <a:txBody>
                    <a:bodyPr/>
                    <a:lstStyle/>
                    <a:p>
                      <a:pPr marL="457200" indent="-457200" algn="l">
                        <a:buFont typeface="Wingdings" pitchFamily="2" charset="2"/>
                        <a:buChar char="l"/>
                      </a:pPr>
                      <a:r>
                        <a:rPr kumimoji="1" lang="ja-JP" altLang="en-US" sz="2000" b="0" dirty="0" smtClean="0">
                          <a:solidFill>
                            <a:schemeClr val="tx1"/>
                          </a:solidFill>
                        </a:rPr>
                        <a:t>新入院がん患者数</a:t>
                      </a:r>
                      <a:r>
                        <a:rPr kumimoji="1" lang="en-US" altLang="ja-JP" sz="2000" b="0" dirty="0" smtClean="0">
                          <a:solidFill>
                            <a:schemeClr val="tx1"/>
                          </a:solidFill>
                        </a:rPr>
                        <a:t>/</a:t>
                      </a:r>
                      <a:r>
                        <a:rPr kumimoji="1" lang="ja-JP" altLang="en-US" sz="2000" b="0" dirty="0" smtClean="0">
                          <a:solidFill>
                            <a:schemeClr val="tx1"/>
                          </a:solidFill>
                        </a:rPr>
                        <a:t>年</a:t>
                      </a: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lnL>
                      <a:noFill/>
                    </a:lnL>
                    <a:lnR>
                      <a:noFill/>
                    </a:lnR>
                    <a:lnT w="12700" cmpd="sng">
                      <a:noFill/>
                    </a:lnT>
                    <a:lnB>
                      <a:noFill/>
                    </a:lnB>
                    <a:lnTlToBr w="12700" cmpd="sng">
                      <a:noFill/>
                      <a:prstDash val="solid"/>
                    </a:lnTlToBr>
                    <a:lnBlToTr w="12700" cmpd="sng">
                      <a:noFill/>
                      <a:prstDash val="solid"/>
                    </a:lnBlToTr>
                  </a:tcPr>
                </a:tc>
                <a:tc>
                  <a:txBody>
                    <a:bodyPr/>
                    <a:lstStyle/>
                    <a:p>
                      <a:pPr algn="r"/>
                      <a:endParaRPr lang="ja-JP" altLang="en-US" dirty="0"/>
                    </a:p>
                  </a:txBody>
                  <a:tcPr marL="41050" marR="41050" marT="38703" marB="38703" anchor="ctr">
                    <a:lnL>
                      <a:noFill/>
                    </a:lnL>
                    <a:lnR>
                      <a:noFill/>
                    </a:lnR>
                    <a:lnT w="12700" cmpd="sng">
                      <a:noFill/>
                    </a:lnT>
                    <a:lnB>
                      <a:noFill/>
                    </a:lnB>
                    <a:lnTlToBr w="12700" cmpd="sng">
                      <a:noFill/>
                      <a:prstDash val="solid"/>
                    </a:lnTlToBr>
                    <a:lnBlToTr w="12700" cmpd="sng">
                      <a:noFill/>
                      <a:prstDash val="solid"/>
                    </a:lnBlToTr>
                  </a:tcPr>
                </a:tc>
                <a:tc>
                  <a:txBody>
                    <a:bodyPr/>
                    <a:lstStyle/>
                    <a:p>
                      <a:pPr algn="r"/>
                      <a:r>
                        <a:rPr lang="ja-JP" altLang="en-US" sz="1600" dirty="0" smtClean="0"/>
                        <a:t>　</a:t>
                      </a:r>
                      <a:r>
                        <a:rPr lang="en-US" altLang="ja-JP" sz="1800" dirty="0" smtClean="0"/>
                        <a:t>3183</a:t>
                      </a:r>
                      <a:r>
                        <a:rPr lang="ja-JP" altLang="en-US" sz="1800" dirty="0" smtClean="0"/>
                        <a:t>人</a:t>
                      </a:r>
                      <a:endParaRPr lang="ja-JP" altLang="en-US" sz="1800" dirty="0"/>
                    </a:p>
                  </a:txBody>
                  <a:tcPr marL="41050" marR="41050" marT="38703" marB="38703"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74260">
                <a:tc>
                  <a:txBody>
                    <a:bodyPr/>
                    <a:lstStyle/>
                    <a:p>
                      <a:pPr marL="457200" indent="-457200" algn="l">
                        <a:buFont typeface="Wingdings" pitchFamily="2" charset="2"/>
                        <a:buChar char="l"/>
                      </a:pPr>
                      <a:r>
                        <a:rPr kumimoji="1" lang="ja-JP" altLang="en-US" sz="2000" b="0" dirty="0" smtClean="0">
                          <a:solidFill>
                            <a:schemeClr val="tx1"/>
                          </a:solidFill>
                        </a:rPr>
                        <a:t>外来がん患者延数</a:t>
                      </a:r>
                      <a:r>
                        <a:rPr kumimoji="1" lang="en-US" altLang="ja-JP" sz="2000" b="0" dirty="0" smtClean="0">
                          <a:solidFill>
                            <a:schemeClr val="tx1"/>
                          </a:solidFill>
                        </a:rPr>
                        <a:t>/</a:t>
                      </a:r>
                      <a:r>
                        <a:rPr kumimoji="1" lang="ja-JP" altLang="en-US" sz="2000" b="0" dirty="0" smtClean="0">
                          <a:solidFill>
                            <a:schemeClr val="tx1"/>
                          </a:solidFill>
                        </a:rPr>
                        <a:t>年</a:t>
                      </a: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lnT>
                      <a:noFill/>
                    </a:lnT>
                  </a:tcPr>
                </a:tc>
                <a:tc>
                  <a:txBody>
                    <a:bodyPr/>
                    <a:lstStyle/>
                    <a:p>
                      <a:pPr algn="r"/>
                      <a:endParaRPr lang="ja-JP" altLang="en-US" dirty="0"/>
                    </a:p>
                  </a:txBody>
                  <a:tcPr marL="41050" marR="41050" marT="38703" marB="38703" anchor="ctr">
                    <a:lnT>
                      <a:noFill/>
                    </a:lnT>
                  </a:tcPr>
                </a:tc>
                <a:tc>
                  <a:txBody>
                    <a:bodyPr/>
                    <a:lstStyle/>
                    <a:p>
                      <a:pPr algn="r"/>
                      <a:r>
                        <a:rPr lang="en-US" altLang="ja-JP" sz="1800" dirty="0" smtClean="0"/>
                        <a:t>59712</a:t>
                      </a:r>
                      <a:r>
                        <a:rPr lang="ja-JP" altLang="en-US" sz="1800" dirty="0" smtClean="0"/>
                        <a:t>人</a:t>
                      </a:r>
                      <a:r>
                        <a:rPr lang="ja-JP" altLang="en-US" sz="1600" dirty="0" smtClean="0"/>
                        <a:t>　</a:t>
                      </a:r>
                      <a:endParaRPr lang="ja-JP" altLang="en-US" sz="1600" dirty="0"/>
                    </a:p>
                  </a:txBody>
                  <a:tcPr marL="41050" marR="41050" marT="38703" marB="38703" anchor="ctr">
                    <a:lnT>
                      <a:noFill/>
                    </a:lnT>
                  </a:tcPr>
                </a:tc>
                <a:extLst>
                  <a:ext uri="{0D108BD9-81ED-4DB2-BD59-A6C34878D82A}">
                    <a16:rowId xmlns:a16="http://schemas.microsoft.com/office/drawing/2014/main" val="10004"/>
                  </a:ext>
                </a:extLst>
              </a:tr>
              <a:tr h="474260">
                <a:tc>
                  <a:txBody>
                    <a:bodyPr/>
                    <a:lstStyle/>
                    <a:p>
                      <a:pPr marL="457200" indent="-457200" algn="l">
                        <a:buFont typeface="Wingdings" pitchFamily="2" charset="2"/>
                        <a:buChar char="l"/>
                      </a:pPr>
                      <a:r>
                        <a:rPr kumimoji="1" lang="ja-JP" altLang="en-US" sz="2000" b="0" dirty="0" smtClean="0">
                          <a:solidFill>
                            <a:schemeClr val="tx1"/>
                          </a:solidFill>
                        </a:rPr>
                        <a:t>入院患者の平均在院日数</a:t>
                      </a: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sz="1600" dirty="0" err="1" smtClean="0"/>
                        <a:t>ー</a:t>
                      </a:r>
                      <a:endParaRPr lang="ja-JP" altLang="en-US" sz="1600" dirty="0"/>
                    </a:p>
                  </a:txBody>
                  <a:tcPr marL="41050" marR="41050" marT="38703" marB="38703" anchor="ctr"/>
                </a:tc>
                <a:extLst>
                  <a:ext uri="{0D108BD9-81ED-4DB2-BD59-A6C34878D82A}">
                    <a16:rowId xmlns:a16="http://schemas.microsoft.com/office/drawing/2014/main" val="10005"/>
                  </a:ext>
                </a:extLst>
              </a:tr>
              <a:tr h="474260">
                <a:tc>
                  <a:txBody>
                    <a:bodyPr/>
                    <a:lstStyle/>
                    <a:p>
                      <a:pPr marL="457200" indent="-457200" algn="l">
                        <a:buFont typeface="Wingdings" pitchFamily="2" charset="2"/>
                        <a:buChar char="l"/>
                      </a:pPr>
                      <a:r>
                        <a:rPr kumimoji="1" lang="ja-JP" altLang="en-US" sz="2000" b="0" dirty="0" smtClean="0">
                          <a:solidFill>
                            <a:schemeClr val="tx1"/>
                          </a:solidFill>
                        </a:rPr>
                        <a:t>院内死亡がん患者数</a:t>
                      </a:r>
                      <a:r>
                        <a:rPr kumimoji="1" lang="en-US" altLang="ja-JP" sz="2000" b="0" dirty="0" smtClean="0">
                          <a:solidFill>
                            <a:schemeClr val="tx1"/>
                          </a:solidFill>
                        </a:rPr>
                        <a:t>/</a:t>
                      </a:r>
                      <a:r>
                        <a:rPr kumimoji="1" lang="ja-JP" altLang="en-US" sz="2000" b="0" dirty="0" smtClean="0">
                          <a:solidFill>
                            <a:schemeClr val="tx1"/>
                          </a:solidFill>
                        </a:rPr>
                        <a:t>年</a:t>
                      </a: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sz="1600" dirty="0" smtClean="0"/>
                        <a:t>　　　</a:t>
                      </a:r>
                      <a:r>
                        <a:rPr lang="en-US" altLang="ja-JP" sz="1800" dirty="0" smtClean="0"/>
                        <a:t>219</a:t>
                      </a:r>
                      <a:r>
                        <a:rPr lang="ja-JP" altLang="en-US" sz="1800" dirty="0" smtClean="0"/>
                        <a:t>人</a:t>
                      </a:r>
                      <a:endParaRPr lang="ja-JP" altLang="en-US" sz="1800" dirty="0"/>
                    </a:p>
                  </a:txBody>
                  <a:tcPr marL="41050" marR="41050" marT="38703" marB="38703" anchor="ctr"/>
                </a:tc>
                <a:extLst>
                  <a:ext uri="{0D108BD9-81ED-4DB2-BD59-A6C34878D82A}">
                    <a16:rowId xmlns:a16="http://schemas.microsoft.com/office/drawing/2014/main" val="10006"/>
                  </a:ext>
                </a:extLst>
              </a:tr>
              <a:tr h="474260">
                <a:tc>
                  <a:txBody>
                    <a:bodyPr/>
                    <a:lstStyle/>
                    <a:p>
                      <a:pPr marL="457200" indent="-457200" algn="l">
                        <a:lnSpc>
                          <a:spcPts val="2400"/>
                        </a:lnSpc>
                        <a:buFont typeface="Wingdings" pitchFamily="2" charset="2"/>
                        <a:buChar char="l"/>
                      </a:pPr>
                      <a:r>
                        <a:rPr kumimoji="1" lang="ja-JP" altLang="en-US" sz="2000" b="0" dirty="0" smtClean="0">
                          <a:solidFill>
                            <a:schemeClr val="tx1"/>
                          </a:solidFill>
                        </a:rPr>
                        <a:t>緩和ケアチーム新規診療症例数</a:t>
                      </a:r>
                      <a:r>
                        <a:rPr kumimoji="1" lang="en-US" altLang="ja-JP" sz="2000" b="0" dirty="0" smtClean="0">
                          <a:solidFill>
                            <a:schemeClr val="tx1"/>
                          </a:solidFill>
                        </a:rPr>
                        <a:t>/</a:t>
                      </a:r>
                      <a:r>
                        <a:rPr kumimoji="1" lang="ja-JP" altLang="en-US" sz="2000" b="0" dirty="0" smtClean="0">
                          <a:solidFill>
                            <a:schemeClr val="tx1"/>
                          </a:solidFill>
                        </a:rPr>
                        <a:t>年</a:t>
                      </a:r>
                      <a:endParaRPr kumimoji="1" lang="en-US" altLang="ja-JP" sz="2000" b="0" dirty="0" smtClean="0">
                        <a:solidFill>
                          <a:schemeClr val="tx1"/>
                        </a:solidFill>
                        <a:latin typeface="Meiryo UI" pitchFamily="50" charset="-128"/>
                        <a:ea typeface="Meiryo UI" pitchFamily="50" charset="-128"/>
                        <a:cs typeface="Meiryo UI" pitchFamily="50" charset="-128"/>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sz="1600" dirty="0" smtClean="0"/>
                        <a:t>　　</a:t>
                      </a:r>
                      <a:r>
                        <a:rPr lang="en-US" altLang="ja-JP" sz="1800" dirty="0" smtClean="0"/>
                        <a:t>145</a:t>
                      </a:r>
                      <a:endParaRPr lang="ja-JP" altLang="en-US" sz="1800" dirty="0"/>
                    </a:p>
                  </a:txBody>
                  <a:tcPr marL="41050" marR="41050" marT="38703" marB="38703" anchor="ctr"/>
                </a:tc>
                <a:extLst>
                  <a:ext uri="{0D108BD9-81ED-4DB2-BD59-A6C34878D82A}">
                    <a16:rowId xmlns:a16="http://schemas.microsoft.com/office/drawing/2014/main" val="10007"/>
                  </a:ext>
                </a:extLst>
              </a:tr>
              <a:tr h="474260">
                <a:tc>
                  <a:txBody>
                    <a:bodyPr/>
                    <a:lstStyle/>
                    <a:p>
                      <a:pPr marL="457200" indent="-457200" algn="l">
                        <a:lnSpc>
                          <a:spcPts val="2400"/>
                        </a:lnSpc>
                        <a:buFont typeface="Wingdings" pitchFamily="2" charset="2"/>
                        <a:buChar char="l"/>
                      </a:pPr>
                      <a:r>
                        <a:rPr kumimoji="1" lang="ja-JP" altLang="en-US" sz="2000" b="0" dirty="0" smtClean="0">
                          <a:solidFill>
                            <a:schemeClr val="tx1"/>
                          </a:solidFill>
                          <a:latin typeface="Meiryo UI" pitchFamily="50" charset="-128"/>
                          <a:ea typeface="Meiryo UI" pitchFamily="50" charset="-128"/>
                          <a:cs typeface="Meiryo UI" pitchFamily="50" charset="-128"/>
                        </a:rPr>
                        <a:t>緩和ケア外来新規診療症例数</a:t>
                      </a:r>
                      <a:r>
                        <a:rPr kumimoji="1" lang="en-US" altLang="ja-JP" sz="2000" b="0" dirty="0" smtClean="0">
                          <a:solidFill>
                            <a:schemeClr val="tx1"/>
                          </a:solidFill>
                          <a:latin typeface="Meiryo UI" pitchFamily="50" charset="-128"/>
                          <a:ea typeface="Meiryo UI" pitchFamily="50" charset="-128"/>
                          <a:cs typeface="Meiryo UI" pitchFamily="50" charset="-128"/>
                        </a:rPr>
                        <a:t>/</a:t>
                      </a:r>
                      <a:r>
                        <a:rPr kumimoji="1" lang="ja-JP" altLang="en-US" sz="2000" b="0" dirty="0" smtClean="0">
                          <a:solidFill>
                            <a:schemeClr val="tx1"/>
                          </a:solidFill>
                          <a:latin typeface="Meiryo UI" pitchFamily="50" charset="-128"/>
                          <a:ea typeface="Meiryo UI" pitchFamily="50" charset="-128"/>
                          <a:cs typeface="Meiryo UI" pitchFamily="50" charset="-128"/>
                        </a:rPr>
                        <a:t>年</a:t>
                      </a:r>
                      <a:endParaRPr kumimoji="1" lang="en-US" altLang="ja-JP" sz="2000" b="0" dirty="0" smtClean="0">
                        <a:solidFill>
                          <a:schemeClr val="tx1"/>
                        </a:solidFill>
                        <a:latin typeface="Meiryo UI" pitchFamily="50" charset="-128"/>
                        <a:ea typeface="Meiryo UI" pitchFamily="50" charset="-128"/>
                        <a:cs typeface="Meiryo UI" pitchFamily="50" charset="-128"/>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sz="1600" dirty="0" smtClean="0"/>
                        <a:t>　　　</a:t>
                      </a:r>
                      <a:r>
                        <a:rPr lang="en-US" altLang="ja-JP" sz="1800" dirty="0" smtClean="0"/>
                        <a:t>53</a:t>
                      </a:r>
                      <a:endParaRPr lang="ja-JP" altLang="en-US" sz="1800" dirty="0"/>
                    </a:p>
                  </a:txBody>
                  <a:tcPr marL="41050" marR="41050" marT="38703" marB="38703" anchor="ctr"/>
                </a:tc>
                <a:extLst>
                  <a:ext uri="{0D108BD9-81ED-4DB2-BD59-A6C34878D82A}">
                    <a16:rowId xmlns:a16="http://schemas.microsoft.com/office/drawing/2014/main" val="10008"/>
                  </a:ext>
                </a:extLst>
              </a:tr>
              <a:tr h="710115">
                <a:tc>
                  <a:txBody>
                    <a:bodyPr/>
                    <a:lstStyle/>
                    <a:p>
                      <a:pPr marL="457200" indent="-457200" algn="l">
                        <a:lnSpc>
                          <a:spcPts val="2400"/>
                        </a:lnSpc>
                        <a:buFont typeface="Wingdings" pitchFamily="2" charset="2"/>
                        <a:buChar char="l"/>
                      </a:pPr>
                      <a:r>
                        <a:rPr kumimoji="1" lang="ja-JP" altLang="en-US" sz="1800" b="0" dirty="0" smtClean="0">
                          <a:solidFill>
                            <a:schemeClr val="tx1"/>
                          </a:solidFill>
                        </a:rPr>
                        <a:t>入院・外来がん患者の緩和ケアのための</a:t>
                      </a:r>
                      <a:endParaRPr kumimoji="1" lang="en-US" altLang="ja-JP" sz="1800" b="0" dirty="0" smtClean="0">
                        <a:solidFill>
                          <a:schemeClr val="tx1"/>
                        </a:solidFill>
                      </a:endParaRPr>
                    </a:p>
                    <a:p>
                      <a:pPr marL="0" indent="0" algn="l">
                        <a:lnSpc>
                          <a:spcPts val="2400"/>
                        </a:lnSpc>
                        <a:buFont typeface="Wingdings" pitchFamily="2" charset="2"/>
                        <a:buNone/>
                      </a:pPr>
                      <a:r>
                        <a:rPr kumimoji="1" lang="ja-JP" altLang="en-US" sz="1800" b="0" dirty="0" smtClean="0">
                          <a:solidFill>
                            <a:schemeClr val="tx1"/>
                          </a:solidFill>
                        </a:rPr>
                        <a:t>　　　在宅医への紹介数</a:t>
                      </a:r>
                      <a:r>
                        <a:rPr kumimoji="1" lang="en-US" altLang="ja-JP" sz="1800" b="0" dirty="0" smtClean="0">
                          <a:solidFill>
                            <a:schemeClr val="tx1"/>
                          </a:solidFill>
                        </a:rPr>
                        <a:t>/</a:t>
                      </a:r>
                      <a:r>
                        <a:rPr kumimoji="1" lang="ja-JP" altLang="en-US" sz="1800" b="0" dirty="0" smtClean="0">
                          <a:solidFill>
                            <a:schemeClr val="tx1"/>
                          </a:solidFill>
                        </a:rPr>
                        <a:t>年</a:t>
                      </a:r>
                      <a:endParaRPr kumimoji="1" lang="ja-JP" altLang="en-US" sz="1800" b="0" dirty="0">
                        <a:solidFill>
                          <a:schemeClr val="tx1"/>
                        </a:solidFill>
                        <a:latin typeface="Meiryo UI" pitchFamily="50" charset="-128"/>
                        <a:ea typeface="Meiryo UI" pitchFamily="50" charset="-128"/>
                        <a:cs typeface="Meiryo UI" pitchFamily="50" charset="-128"/>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sz="1600" dirty="0" err="1" smtClean="0"/>
                        <a:t>ー</a:t>
                      </a:r>
                      <a:endParaRPr lang="ja-JP" altLang="en-US" sz="1600" dirty="0"/>
                    </a:p>
                  </a:txBody>
                  <a:tcPr marL="41050" marR="41050" marT="38703" marB="38703" anchor="ctr"/>
                </a:tc>
                <a:extLst>
                  <a:ext uri="{0D108BD9-81ED-4DB2-BD59-A6C34878D82A}">
                    <a16:rowId xmlns:a16="http://schemas.microsoft.com/office/drawing/2014/main" val="10009"/>
                  </a:ext>
                </a:extLst>
              </a:tr>
              <a:tr h="474260">
                <a:tc>
                  <a:txBody>
                    <a:bodyPr/>
                    <a:lstStyle/>
                    <a:p>
                      <a:pPr marL="457200" indent="-457200" algn="l">
                        <a:buFont typeface="Wingdings" pitchFamily="2" charset="2"/>
                        <a:buChar char="l"/>
                      </a:pPr>
                      <a:r>
                        <a:rPr kumimoji="1" lang="ja-JP" altLang="en-US" sz="2000" b="0" dirty="0" smtClean="0">
                          <a:solidFill>
                            <a:schemeClr val="tx1"/>
                          </a:solidFill>
                        </a:rPr>
                        <a:t>入院がん患者の転院数</a:t>
                      </a:r>
                      <a:r>
                        <a:rPr kumimoji="1" lang="en-US" altLang="ja-JP" sz="2000" b="0" dirty="0" smtClean="0">
                          <a:solidFill>
                            <a:schemeClr val="tx1"/>
                          </a:solidFill>
                        </a:rPr>
                        <a:t>/</a:t>
                      </a:r>
                      <a:r>
                        <a:rPr kumimoji="1" lang="ja-JP" altLang="en-US" sz="2000" b="0" dirty="0" smtClean="0">
                          <a:solidFill>
                            <a:schemeClr val="tx1"/>
                          </a:solidFill>
                        </a:rPr>
                        <a:t>年</a:t>
                      </a:r>
                      <a:endParaRPr kumimoji="1" lang="ja-JP" altLang="en-US" sz="2000" b="0" dirty="0">
                        <a:solidFill>
                          <a:schemeClr val="tx1"/>
                        </a:solidFill>
                        <a:latin typeface="Meiryo UI" pitchFamily="50" charset="-128"/>
                        <a:ea typeface="Meiryo UI" pitchFamily="50" charset="-128"/>
                        <a:cs typeface="Meiryo UI" pitchFamily="50" charset="-128"/>
                      </a:endParaRPr>
                    </a:p>
                  </a:txBody>
                  <a:tcPr marL="41050" marR="41050" marT="38703" marB="38703" anchor="ctr"/>
                </a:tc>
                <a:tc>
                  <a:txBody>
                    <a:bodyPr/>
                    <a:lstStyle/>
                    <a:p>
                      <a:pPr algn="r"/>
                      <a:endParaRPr lang="ja-JP" altLang="en-US" dirty="0"/>
                    </a:p>
                  </a:txBody>
                  <a:tcPr marL="41050" marR="41050" marT="38703" marB="38703" anchor="ctr"/>
                </a:tc>
                <a:tc>
                  <a:txBody>
                    <a:bodyPr/>
                    <a:lstStyle/>
                    <a:p>
                      <a:pPr algn="r"/>
                      <a:r>
                        <a:rPr lang="ja-JP" altLang="en-US" sz="1600" dirty="0" err="1" smtClean="0"/>
                        <a:t>ー</a:t>
                      </a:r>
                      <a:endParaRPr lang="ja-JP" altLang="en-US" sz="1600" dirty="0"/>
                    </a:p>
                  </a:txBody>
                  <a:tcPr marL="41050" marR="41050" marT="38703" marB="38703" anchor="ctr"/>
                </a:tc>
                <a:extLst>
                  <a:ext uri="{0D108BD9-81ED-4DB2-BD59-A6C34878D82A}">
                    <a16:rowId xmlns:a16="http://schemas.microsoft.com/office/drawing/2014/main" val="10010"/>
                  </a:ext>
                </a:extLst>
              </a:tr>
            </a:tbl>
          </a:graphicData>
        </a:graphic>
      </p:graphicFrame>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4</a:t>
            </a:fld>
            <a:endParaRPr kumimoji="1" lang="ja-JP" altLang="en-US"/>
          </a:p>
        </p:txBody>
      </p:sp>
      <p:sp>
        <p:nvSpPr>
          <p:cNvPr id="5" name="タイトル 1"/>
          <p:cNvSpPr>
            <a:spLocks noGrp="1"/>
          </p:cNvSpPr>
          <p:nvPr>
            <p:ph type="title"/>
          </p:nvPr>
        </p:nvSpPr>
        <p:spPr>
          <a:xfrm>
            <a:off x="457200" y="274638"/>
            <a:ext cx="8229600" cy="900000"/>
          </a:xfrm>
          <a:solidFill>
            <a:schemeClr val="accent2"/>
          </a:solidFill>
        </p:spPr>
        <p:txBody>
          <a:bodyPr>
            <a:normAutofit fontScale="90000"/>
          </a:bodyPr>
          <a:lstStyle/>
          <a:p>
            <a:r>
              <a:rPr lang="ja-JP" altLang="en-US" sz="3600" b="1" dirty="0" smtClean="0"/>
              <a:t>施設内</a:t>
            </a:r>
            <a:r>
              <a:rPr kumimoji="1" lang="ja-JP" altLang="en-US" sz="3600" b="1" dirty="0" smtClean="0"/>
              <a:t>の緩和ケアニーズ</a:t>
            </a:r>
            <a:r>
              <a:rPr kumimoji="1" lang="en-US" altLang="ja-JP" sz="3600" b="1" dirty="0" smtClean="0"/>
              <a:t/>
            </a:r>
            <a:br>
              <a:rPr kumimoji="1" lang="en-US" altLang="ja-JP" sz="3600" b="1" dirty="0" smtClean="0"/>
            </a:br>
            <a:r>
              <a:rPr lang="ja-JP" altLang="en-US" sz="1800" dirty="0" smtClean="0">
                <a:solidFill>
                  <a:srgbClr val="0000FF"/>
                </a:solidFill>
              </a:rPr>
              <a:t>わかる範囲でご記入ください（概算で結構です）。</a:t>
            </a:r>
            <a:endParaRPr kumimoji="1" lang="ja-JP" altLang="en-US" sz="1300" dirty="0">
              <a:solidFill>
                <a:srgbClr val="0000FF"/>
              </a:solidFill>
            </a:endParaRPr>
          </a:p>
        </p:txBody>
      </p:sp>
    </p:spTree>
    <p:extLst>
      <p:ext uri="{BB962C8B-B14F-4D97-AF65-F5344CB8AC3E}">
        <p14:creationId xmlns:p14="http://schemas.microsoft.com/office/powerpoint/2010/main" val="3386368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5</a:t>
            </a:fld>
            <a:endParaRPr kumimoji="1" lang="ja-JP" altLang="en-US"/>
          </a:p>
        </p:txBody>
      </p:sp>
      <p:sp>
        <p:nvSpPr>
          <p:cNvPr id="5" name="タイトル 1"/>
          <p:cNvSpPr>
            <a:spLocks noGrp="1"/>
          </p:cNvSpPr>
          <p:nvPr>
            <p:ph type="title"/>
          </p:nvPr>
        </p:nvSpPr>
        <p:spPr>
          <a:xfrm>
            <a:off x="457200" y="274638"/>
            <a:ext cx="8229600" cy="900000"/>
          </a:xfrm>
          <a:solidFill>
            <a:schemeClr val="accent2"/>
          </a:solidFill>
        </p:spPr>
        <p:txBody>
          <a:bodyPr>
            <a:noAutofit/>
          </a:bodyPr>
          <a:lstStyle/>
          <a:p>
            <a:r>
              <a:rPr lang="ja-JP" altLang="en-US" sz="3200" b="1" dirty="0" smtClean="0"/>
              <a:t>がん診療に関する施設の役割・目標</a:t>
            </a:r>
            <a:endParaRPr kumimoji="1" lang="ja-JP" altLang="en-US" sz="3200" b="1" dirty="0"/>
          </a:p>
        </p:txBody>
      </p:sp>
      <p:graphicFrame>
        <p:nvGraphicFramePr>
          <p:cNvPr id="8" name="コンテンツ プレースホルダー 3"/>
          <p:cNvGraphicFramePr>
            <a:graphicFrameLocks noGrp="1"/>
          </p:cNvGraphicFramePr>
          <p:nvPr>
            <p:ph idx="1"/>
            <p:extLst>
              <p:ext uri="{D42A27DB-BD31-4B8C-83A1-F6EECF244321}">
                <p14:modId xmlns:p14="http://schemas.microsoft.com/office/powerpoint/2010/main" val="2836826202"/>
              </p:ext>
            </p:extLst>
          </p:nvPr>
        </p:nvGraphicFramePr>
        <p:xfrm>
          <a:off x="457200" y="1268761"/>
          <a:ext cx="8229600" cy="5452716"/>
        </p:xfrm>
        <a:graphic>
          <a:graphicData uri="http://schemas.openxmlformats.org/drawingml/2006/table">
            <a:tbl>
              <a:tblPr firstRow="1" bandRow="1">
                <a:tableStyleId>{0E3FDE45-AF77-4B5C-9715-49D594BDF05E}</a:tableStyleId>
              </a:tblPr>
              <a:tblGrid>
                <a:gridCol w="8229600">
                  <a:extLst>
                    <a:ext uri="{9D8B030D-6E8A-4147-A177-3AD203B41FA5}">
                      <a16:colId xmlns:a16="http://schemas.microsoft.com/office/drawing/2014/main" val="20000"/>
                    </a:ext>
                  </a:extLst>
                </a:gridCol>
              </a:tblGrid>
              <a:tr h="470765">
                <a:tc>
                  <a:txBody>
                    <a:bodyPr/>
                    <a:lstStyle/>
                    <a:p>
                      <a:pPr marL="342900" indent="-342900">
                        <a:buFont typeface="Wingdings" panose="05000000000000000000" pitchFamily="2" charset="2"/>
                        <a:buChar char="l"/>
                      </a:pPr>
                      <a:r>
                        <a:rPr kumimoji="1" lang="ja-JP" altLang="en-US" sz="2400" b="1" dirty="0" smtClean="0"/>
                        <a:t>二次医療圏内におけるがん診療に関する施設の役割・機能</a:t>
                      </a:r>
                      <a:endParaRPr kumimoji="1" lang="ja-JP" altLang="en-US" sz="2400" b="1" dirty="0"/>
                    </a:p>
                  </a:txBody>
                  <a:tcPr>
                    <a:solidFill>
                      <a:schemeClr val="accent2">
                        <a:lumMod val="20000"/>
                        <a:lumOff val="80000"/>
                      </a:schemeClr>
                    </a:solidFill>
                  </a:tcPr>
                </a:tc>
                <a:extLst>
                  <a:ext uri="{0D108BD9-81ED-4DB2-BD59-A6C34878D82A}">
                    <a16:rowId xmlns:a16="http://schemas.microsoft.com/office/drawing/2014/main" val="10000"/>
                  </a:ext>
                </a:extLst>
              </a:tr>
              <a:tr h="889634">
                <a:tc>
                  <a:txBody>
                    <a:bodyPr/>
                    <a:lstStyle/>
                    <a:p>
                      <a:r>
                        <a:rPr kumimoji="1" lang="ja-JP" altLang="en-US" sz="1800" b="0" dirty="0" smtClean="0">
                          <a:solidFill>
                            <a:srgbClr val="0000FF"/>
                          </a:solidFill>
                        </a:rPr>
                        <a:t>がん診療について二次医療圏内での施設の立ち位置（具体的役割）をご記載ください。</a:t>
                      </a:r>
                      <a:endParaRPr kumimoji="1" lang="ja-JP" altLang="en-US" sz="1800" b="0" dirty="0">
                        <a:solidFill>
                          <a:srgbClr val="0000FF"/>
                        </a:solidFill>
                      </a:endParaRPr>
                    </a:p>
                  </a:txBody>
                  <a:tcPr>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1"/>
                  </a:ext>
                </a:extLst>
              </a:tr>
              <a:tr h="470765">
                <a:tc>
                  <a:txBody>
                    <a:bodyPr/>
                    <a:lstStyle/>
                    <a:p>
                      <a:pPr marL="342900" indent="-342900">
                        <a:buFont typeface="Wingdings" panose="05000000000000000000" pitchFamily="2" charset="2"/>
                        <a:buChar char="l"/>
                      </a:pPr>
                      <a:r>
                        <a:rPr kumimoji="1" lang="ja-JP" altLang="en-US" sz="2400" b="1" dirty="0" smtClean="0"/>
                        <a:t>施設におけるがん診療の位置付け・目標としていること</a:t>
                      </a:r>
                      <a:endParaRPr kumimoji="1" lang="ja-JP" altLang="en-US" sz="2400" b="1" dirty="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889634">
                <a:tc>
                  <a:txBody>
                    <a:bodyPr/>
                    <a:lstStyle/>
                    <a:p>
                      <a:endParaRPr kumimoji="1" lang="ja-JP" altLang="en-US" sz="2400" dirty="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3"/>
                  </a:ext>
                </a:extLst>
              </a:tr>
              <a:tr h="470765">
                <a:tc>
                  <a:txBody>
                    <a:bodyPr/>
                    <a:lstStyle/>
                    <a:p>
                      <a:pPr marL="342900" indent="-342900">
                        <a:buFont typeface="Wingdings" panose="05000000000000000000" pitchFamily="2" charset="2"/>
                        <a:buChar char="l"/>
                      </a:pPr>
                      <a:r>
                        <a:rPr kumimoji="1" lang="ja-JP" altLang="en-US" sz="2400" b="1" dirty="0" smtClean="0"/>
                        <a:t>施設における緩和ケアの位置付け・目標としていること</a:t>
                      </a:r>
                      <a:endParaRPr kumimoji="1" lang="ja-JP" altLang="en-US" sz="2400" b="1" dirty="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889634">
                <a:tc>
                  <a:txBody>
                    <a:bodyPr/>
                    <a:lstStyle/>
                    <a:p>
                      <a:endParaRPr kumimoji="1" lang="ja-JP" altLang="en-US" sz="2400" dirty="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5"/>
                  </a:ext>
                </a:extLst>
              </a:tr>
              <a:tr h="481885">
                <a:tc>
                  <a:txBody>
                    <a:bodyPr/>
                    <a:lstStyle/>
                    <a:p>
                      <a:pPr marL="342900" indent="-342900">
                        <a:buFont typeface="Wingdings" panose="05000000000000000000" pitchFamily="2" charset="2"/>
                        <a:buChar char="l"/>
                      </a:pPr>
                      <a:r>
                        <a:rPr kumimoji="1" lang="ja-JP" altLang="en-US" sz="2400" b="1" dirty="0" smtClean="0"/>
                        <a:t>緩和ケアに関する施設の強み</a:t>
                      </a:r>
                      <a:endParaRPr kumimoji="1" lang="ja-JP" altLang="en-US" sz="2400" b="1" dirty="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889634">
                <a:tc>
                  <a:txBody>
                    <a:bodyPr/>
                    <a:lstStyle/>
                    <a:p>
                      <a:endParaRPr kumimoji="1" lang="ja-JP" altLang="en-US" sz="2400" dirty="0"/>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2003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340768"/>
            <a:ext cx="8229600" cy="5256584"/>
          </a:xfrm>
        </p:spPr>
        <p:txBody>
          <a:bodyPr>
            <a:normAutofit/>
          </a:bodyPr>
          <a:lstStyle/>
          <a:p>
            <a:r>
              <a:rPr kumimoji="1" lang="ja-JP" altLang="en-US" sz="2400" dirty="0" smtClean="0">
                <a:solidFill>
                  <a:srgbClr val="0000FF"/>
                </a:solidFill>
              </a:rPr>
              <a:t>緩和ケアチームメンバーの代表的な</a:t>
            </a:r>
            <a:r>
              <a:rPr kumimoji="1" lang="en-US" altLang="ja-JP" sz="2400" dirty="0" smtClean="0">
                <a:solidFill>
                  <a:srgbClr val="0000FF"/>
                </a:solidFill>
              </a:rPr>
              <a:t>1</a:t>
            </a:r>
            <a:r>
              <a:rPr kumimoji="1" lang="ja-JP" altLang="en-US" sz="2400" dirty="0" smtClean="0">
                <a:solidFill>
                  <a:srgbClr val="0000FF"/>
                </a:solidFill>
              </a:rPr>
              <a:t>日のスケジュール</a:t>
            </a:r>
            <a:endParaRPr kumimoji="1" lang="en-US" altLang="ja-JP" sz="2400" dirty="0" smtClean="0">
              <a:solidFill>
                <a:srgbClr val="0000FF"/>
              </a:solidFill>
            </a:endParaRPr>
          </a:p>
          <a:p>
            <a:r>
              <a:rPr kumimoji="1" lang="ja-JP" altLang="en-US" sz="2400" dirty="0" smtClean="0">
                <a:solidFill>
                  <a:srgbClr val="0000FF"/>
                </a:solidFill>
              </a:rPr>
              <a:t>緩和ケアチームの週間予定表</a:t>
            </a:r>
            <a:endParaRPr kumimoji="1" lang="en-US" altLang="ja-JP" sz="2400" dirty="0" smtClean="0">
              <a:solidFill>
                <a:srgbClr val="0000FF"/>
              </a:solidFill>
            </a:endParaRPr>
          </a:p>
          <a:p>
            <a:pPr marL="0" indent="0">
              <a:buNone/>
            </a:pPr>
            <a:r>
              <a:rPr lang="ja-JP" altLang="en-US" sz="2400" dirty="0" smtClean="0">
                <a:solidFill>
                  <a:srgbClr val="0000FF"/>
                </a:solidFill>
              </a:rPr>
              <a:t>（それぞれの動き</a:t>
            </a:r>
            <a:r>
              <a:rPr lang="ja-JP" altLang="en-US" sz="2400" dirty="0">
                <a:solidFill>
                  <a:srgbClr val="0000FF"/>
                </a:solidFill>
              </a:rPr>
              <a:t>方</a:t>
            </a:r>
            <a:r>
              <a:rPr lang="ja-JP" altLang="en-US" sz="2400" dirty="0" smtClean="0">
                <a:solidFill>
                  <a:srgbClr val="0000FF"/>
                </a:solidFill>
              </a:rPr>
              <a:t>について、既存の資料等をご活用ください）</a:t>
            </a:r>
            <a:endParaRPr kumimoji="1" lang="ja-JP" altLang="en-US" sz="2400" dirty="0">
              <a:solidFill>
                <a:srgbClr val="0000FF"/>
              </a:solidFill>
            </a:endParaRPr>
          </a:p>
        </p:txBody>
      </p:sp>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6</a:t>
            </a:fld>
            <a:endParaRPr kumimoji="1" lang="ja-JP" altLang="en-US"/>
          </a:p>
        </p:txBody>
      </p:sp>
      <p:sp>
        <p:nvSpPr>
          <p:cNvPr id="5" name="タイトル 1"/>
          <p:cNvSpPr>
            <a:spLocks noGrp="1"/>
          </p:cNvSpPr>
          <p:nvPr>
            <p:ph type="title"/>
          </p:nvPr>
        </p:nvSpPr>
        <p:spPr>
          <a:xfrm>
            <a:off x="457200" y="274638"/>
            <a:ext cx="8229600" cy="900000"/>
          </a:xfrm>
          <a:solidFill>
            <a:schemeClr val="accent2"/>
          </a:solidFill>
        </p:spPr>
        <p:txBody>
          <a:bodyPr>
            <a:normAutofit/>
          </a:bodyPr>
          <a:lstStyle/>
          <a:p>
            <a:r>
              <a:rPr kumimoji="1" lang="ja-JP" altLang="en-US" sz="3200" b="1" dirty="0" smtClean="0"/>
              <a:t>緩和ケアチーム</a:t>
            </a:r>
            <a:r>
              <a:rPr lang="ja-JP" altLang="en-US" sz="3200" b="1" dirty="0" smtClean="0"/>
              <a:t>メンバーのスケジュール概要</a:t>
            </a:r>
            <a:endParaRPr kumimoji="1" lang="ja-JP" altLang="en-US" sz="3200" b="1" dirty="0"/>
          </a:p>
        </p:txBody>
      </p:sp>
    </p:spTree>
    <p:extLst>
      <p:ext uri="{BB962C8B-B14F-4D97-AF65-F5344CB8AC3E}">
        <p14:creationId xmlns:p14="http://schemas.microsoft.com/office/powerpoint/2010/main" val="1985777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00000"/>
          </a:xfrm>
          <a:solidFill>
            <a:schemeClr val="accent2"/>
          </a:solidFill>
        </p:spPr>
        <p:txBody>
          <a:bodyPr>
            <a:normAutofit fontScale="90000"/>
          </a:bodyPr>
          <a:lstStyle/>
          <a:p>
            <a:r>
              <a:rPr kumimoji="1" lang="ja-JP" altLang="en-US" sz="3600" b="1" dirty="0" smtClean="0"/>
              <a:t>緩和ケアチームの相談対応実績（入院）</a:t>
            </a:r>
            <a:r>
              <a:rPr kumimoji="1" lang="en-US" altLang="ja-JP" sz="3600" b="1" dirty="0" smtClean="0"/>
              <a:t/>
            </a:r>
            <a:br>
              <a:rPr kumimoji="1" lang="en-US" altLang="ja-JP" sz="3600" b="1" dirty="0" smtClean="0"/>
            </a:br>
            <a:r>
              <a:rPr lang="zh-CN" altLang="en-US" sz="1800" dirty="0" smtClean="0">
                <a:solidFill>
                  <a:srgbClr val="0000FF"/>
                </a:solidFill>
              </a:rPr>
              <a:t>日本</a:t>
            </a:r>
            <a:r>
              <a:rPr lang="zh-CN" altLang="en-US" sz="1800" dirty="0">
                <a:solidFill>
                  <a:srgbClr val="0000FF"/>
                </a:solidFill>
              </a:rPr>
              <a:t>緩和医療</a:t>
            </a:r>
            <a:r>
              <a:rPr lang="zh-CN" altLang="en-US" sz="1800" dirty="0" smtClean="0">
                <a:solidFill>
                  <a:srgbClr val="0000FF"/>
                </a:solidFill>
              </a:rPr>
              <a:t>学会</a:t>
            </a:r>
            <a:r>
              <a:rPr lang="ja-JP" altLang="en-US" sz="1800" dirty="0" smtClean="0">
                <a:solidFill>
                  <a:srgbClr val="0000FF"/>
                </a:solidFill>
              </a:rPr>
              <a:t>緩和ケアチーム登録データ等を転記ください（概算で可）。</a:t>
            </a:r>
            <a:endParaRPr kumimoji="1" lang="ja-JP" altLang="en-US" sz="1800" dirty="0">
              <a:solidFill>
                <a:srgbClr val="0000FF"/>
              </a:solidFill>
            </a:endParaRPr>
          </a:p>
        </p:txBody>
      </p:sp>
      <p:sp>
        <p:nvSpPr>
          <p:cNvPr id="5" name="スライド番号プレースホルダー 4"/>
          <p:cNvSpPr>
            <a:spLocks noGrp="1"/>
          </p:cNvSpPr>
          <p:nvPr>
            <p:ph type="sldNum" sz="quarter" idx="12"/>
          </p:nvPr>
        </p:nvSpPr>
        <p:spPr/>
        <p:txBody>
          <a:bodyPr/>
          <a:lstStyle/>
          <a:p>
            <a:fld id="{116D010C-FEB0-4C66-8787-A84422EE7192}" type="slidenum">
              <a:rPr kumimoji="1" lang="ja-JP" altLang="en-US" smtClean="0"/>
              <a:t>7</a:t>
            </a:fld>
            <a:endParaRPr kumimoji="1" lang="ja-JP" altLang="en-US"/>
          </a:p>
        </p:txBody>
      </p:sp>
      <p:graphicFrame>
        <p:nvGraphicFramePr>
          <p:cNvPr id="4" name="表 3"/>
          <p:cNvGraphicFramePr>
            <a:graphicFrameLocks noGrp="1"/>
          </p:cNvGraphicFramePr>
          <p:nvPr>
            <p:extLst/>
          </p:nvPr>
        </p:nvGraphicFramePr>
        <p:xfrm>
          <a:off x="457200" y="1268762"/>
          <a:ext cx="8229600" cy="5387608"/>
        </p:xfrm>
        <a:graphic>
          <a:graphicData uri="http://schemas.openxmlformats.org/drawingml/2006/table">
            <a:tbl>
              <a:tblPr firstRow="1" bandRow="1">
                <a:tableStyleId>{0E3FDE45-AF77-4B5C-9715-49D594BDF05E}</a:tableStyleId>
              </a:tblPr>
              <a:tblGrid>
                <a:gridCol w="435662">
                  <a:extLst>
                    <a:ext uri="{9D8B030D-6E8A-4147-A177-3AD203B41FA5}">
                      <a16:colId xmlns:a16="http://schemas.microsoft.com/office/drawing/2014/main" val="20000"/>
                    </a:ext>
                  </a:extLst>
                </a:gridCol>
                <a:gridCol w="4831266">
                  <a:extLst>
                    <a:ext uri="{9D8B030D-6E8A-4147-A177-3AD203B41FA5}">
                      <a16:colId xmlns:a16="http://schemas.microsoft.com/office/drawing/2014/main" val="20001"/>
                    </a:ext>
                  </a:extLst>
                </a:gridCol>
                <a:gridCol w="153842">
                  <a:extLst>
                    <a:ext uri="{9D8B030D-6E8A-4147-A177-3AD203B41FA5}">
                      <a16:colId xmlns:a16="http://schemas.microsoft.com/office/drawing/2014/main" val="20002"/>
                    </a:ext>
                  </a:extLst>
                </a:gridCol>
                <a:gridCol w="1878293">
                  <a:extLst>
                    <a:ext uri="{9D8B030D-6E8A-4147-A177-3AD203B41FA5}">
                      <a16:colId xmlns:a16="http://schemas.microsoft.com/office/drawing/2014/main" val="20003"/>
                    </a:ext>
                  </a:extLst>
                </a:gridCol>
                <a:gridCol w="930537">
                  <a:extLst>
                    <a:ext uri="{9D8B030D-6E8A-4147-A177-3AD203B41FA5}">
                      <a16:colId xmlns:a16="http://schemas.microsoft.com/office/drawing/2014/main" val="20004"/>
                    </a:ext>
                  </a:extLst>
                </a:gridCol>
              </a:tblGrid>
              <a:tr h="374402">
                <a:tc gridSpan="3">
                  <a:txBody>
                    <a:bodyPr/>
                    <a:lstStyle/>
                    <a:p>
                      <a:pPr marL="342900" indent="-342900">
                        <a:buFont typeface="Wingdings" pitchFamily="2" charset="2"/>
                        <a:buChar char="l"/>
                      </a:pPr>
                      <a:r>
                        <a:rPr kumimoji="1" lang="ja-JP" altLang="en-US" sz="2000" b="1" dirty="0" smtClean="0">
                          <a:solidFill>
                            <a:schemeClr val="tx1"/>
                          </a:solidFill>
                        </a:rPr>
                        <a:t>年間依頼件数</a:t>
                      </a:r>
                      <a:endParaRPr kumimoji="1" lang="ja-JP" altLang="en-US" sz="2000" b="1" dirty="0">
                        <a:solidFill>
                          <a:schemeClr val="tx1"/>
                        </a:solidFill>
                      </a:endParaRPr>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dirty="0"/>
                    </a:p>
                  </a:txBody>
                  <a:tcPr/>
                </a:tc>
                <a:tc>
                  <a:txBody>
                    <a:bodyPr/>
                    <a:lstStyle/>
                    <a:p>
                      <a:r>
                        <a:rPr kumimoji="1" lang="ja-JP" altLang="en-US" sz="2000" dirty="0" smtClean="0">
                          <a:solidFill>
                            <a:schemeClr val="tx1"/>
                          </a:solidFill>
                        </a:rPr>
                        <a:t>件</a:t>
                      </a:r>
                      <a:endParaRPr kumimoji="1" lang="ja-JP" altLang="en-US" sz="2000" dirty="0">
                        <a:solidFill>
                          <a:schemeClr val="tx1"/>
                        </a:solidFill>
                      </a:endParaRPr>
                    </a:p>
                  </a:txBody>
                  <a:tcPr/>
                </a:tc>
                <a:extLst>
                  <a:ext uri="{0D108BD9-81ED-4DB2-BD59-A6C34878D82A}">
                    <a16:rowId xmlns:a16="http://schemas.microsoft.com/office/drawing/2014/main" val="10000"/>
                  </a:ext>
                </a:extLst>
              </a:tr>
              <a:tr h="374402">
                <a:tc gridSpan="5">
                  <a:txBody>
                    <a:bodyPr/>
                    <a:lstStyle/>
                    <a:p>
                      <a:pPr marL="342900" indent="-342900">
                        <a:buFont typeface="Wingdings" pitchFamily="2" charset="2"/>
                        <a:buChar char="l"/>
                      </a:pPr>
                      <a:r>
                        <a:rPr kumimoji="1" lang="ja-JP" altLang="en-US" sz="2000" b="1" dirty="0" smtClean="0">
                          <a:solidFill>
                            <a:schemeClr val="tx1"/>
                          </a:solidFill>
                        </a:rPr>
                        <a:t>依頼の時期</a:t>
                      </a:r>
                      <a:endParaRPr kumimoji="1" lang="ja-JP" altLang="en-US" sz="2000" b="1" dirty="0">
                        <a:solidFill>
                          <a:schemeClr val="tx1"/>
                        </a:solidFill>
                      </a:endParaRPr>
                    </a:p>
                  </a:txBody>
                  <a:tcPr>
                    <a:lnB w="12700" cap="flat" cmpd="sng" algn="ctr">
                      <a:solidFill>
                        <a:schemeClr val="accent2"/>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74402">
                <a:tc>
                  <a:txBody>
                    <a:bodyPr/>
                    <a:lstStyle/>
                    <a:p>
                      <a:endParaRPr kumimoji="1" lang="ja-JP" altLang="en-US" dirty="0"/>
                    </a:p>
                  </a:txBody>
                  <a:tcPr>
                    <a:lnT w="12700" cap="flat" cmpd="sng" algn="ctr">
                      <a:solidFill>
                        <a:schemeClr val="accent2"/>
                      </a:solidFill>
                      <a:prstDash val="solid"/>
                      <a:round/>
                      <a:headEnd type="none" w="med" len="med"/>
                      <a:tailEnd type="none" w="med" len="med"/>
                    </a:lnT>
                  </a:tcPr>
                </a:tc>
                <a:tc>
                  <a:txBody>
                    <a:bodyPr/>
                    <a:lstStyle/>
                    <a:p>
                      <a:r>
                        <a:rPr lang="ja-JP" altLang="en-US" dirty="0" smtClean="0"/>
                        <a:t>診断から初期治療前</a:t>
                      </a:r>
                      <a:endParaRPr lang="ja-JP" altLang="en-US" dirty="0"/>
                    </a:p>
                  </a:txBody>
                  <a:tcPr>
                    <a:lnT w="12700" cap="flat" cmpd="sng" algn="ctr">
                      <a:solidFill>
                        <a:schemeClr val="accent2"/>
                      </a:solidFill>
                      <a:prstDash val="solid"/>
                      <a:round/>
                      <a:headEnd type="none" w="med" len="med"/>
                      <a:tailEnd type="none" w="med" len="med"/>
                    </a:lnT>
                  </a:tcPr>
                </a:tc>
                <a:tc gridSpan="2">
                  <a:txBody>
                    <a:bodyPr/>
                    <a:lstStyle/>
                    <a:p>
                      <a:endParaRPr kumimoji="1" lang="ja-JP" altLang="en-US" dirty="0"/>
                    </a:p>
                  </a:txBody>
                  <a:tcPr>
                    <a:lnT w="12700" cap="flat" cmpd="sng" algn="ctr">
                      <a:solidFill>
                        <a:schemeClr val="accent2"/>
                      </a:solidFill>
                      <a:prstDash val="solid"/>
                      <a:round/>
                      <a:headEnd type="none" w="med" len="med"/>
                      <a:tailEnd type="none" w="med" len="med"/>
                    </a:lnT>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lnT w="127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10002"/>
                  </a:ext>
                </a:extLst>
              </a:tr>
              <a:tr h="374402">
                <a:tc>
                  <a:txBody>
                    <a:bodyPr/>
                    <a:lstStyle/>
                    <a:p>
                      <a:endParaRPr kumimoji="1" lang="ja-JP" altLang="en-US" dirty="0"/>
                    </a:p>
                  </a:txBody>
                  <a:tcPr/>
                </a:tc>
                <a:tc>
                  <a:txBody>
                    <a:bodyPr/>
                    <a:lstStyle/>
                    <a:p>
                      <a:r>
                        <a:rPr lang="ja-JP" altLang="en-US" dirty="0" smtClean="0"/>
                        <a:t>がん治療中</a:t>
                      </a:r>
                      <a:endParaRPr lang="ja-JP" altLang="en-US" dirty="0"/>
                    </a:p>
                  </a:txBody>
                  <a:tcPr/>
                </a:tc>
                <a:tc gridSpan="2">
                  <a:txBody>
                    <a:bodyPr/>
                    <a:lstStyle/>
                    <a:p>
                      <a:endParaRPr kumimoji="1" lang="ja-JP" altLang="en-US" dirty="0"/>
                    </a:p>
                  </a:txBody>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tc>
                <a:extLst>
                  <a:ext uri="{0D108BD9-81ED-4DB2-BD59-A6C34878D82A}">
                    <a16:rowId xmlns:a16="http://schemas.microsoft.com/office/drawing/2014/main" val="10003"/>
                  </a:ext>
                </a:extLst>
              </a:tr>
              <a:tr h="374402">
                <a:tc>
                  <a:txBody>
                    <a:bodyPr/>
                    <a:lstStyle/>
                    <a:p>
                      <a:endParaRPr kumimoji="1" lang="ja-JP" altLang="en-US" dirty="0"/>
                    </a:p>
                  </a:txBody>
                  <a:tcPr>
                    <a:lnB w="12700" cap="flat" cmpd="sng" algn="ctr">
                      <a:solidFill>
                        <a:schemeClr val="accent2"/>
                      </a:solidFill>
                      <a:prstDash val="solid"/>
                      <a:round/>
                      <a:headEnd type="none" w="med" len="med"/>
                      <a:tailEnd type="none" w="med" len="med"/>
                    </a:lnB>
                  </a:tcPr>
                </a:tc>
                <a:tc>
                  <a:txBody>
                    <a:bodyPr/>
                    <a:lstStyle/>
                    <a:p>
                      <a:r>
                        <a:rPr lang="ja-JP" altLang="en-US" dirty="0" smtClean="0"/>
                        <a:t>がん治療終了後</a:t>
                      </a:r>
                      <a:endParaRPr lang="ja-JP" altLang="en-US" dirty="0"/>
                    </a:p>
                  </a:txBody>
                  <a:tcPr>
                    <a:lnB w="12700" cap="flat" cmpd="sng" algn="ctr">
                      <a:solidFill>
                        <a:schemeClr val="accent2"/>
                      </a:solidFill>
                      <a:prstDash val="solid"/>
                      <a:round/>
                      <a:headEnd type="none" w="med" len="med"/>
                      <a:tailEnd type="none" w="med" len="med"/>
                    </a:lnB>
                  </a:tcPr>
                </a:tc>
                <a:tc gridSpan="2">
                  <a:txBody>
                    <a:bodyPr/>
                    <a:lstStyle/>
                    <a:p>
                      <a:endParaRPr kumimoji="1" lang="ja-JP" altLang="en-US" dirty="0"/>
                    </a:p>
                  </a:txBody>
                  <a:tcPr>
                    <a:lnB w="12700" cap="flat" cmpd="sng" algn="ctr">
                      <a:solidFill>
                        <a:schemeClr val="accent2"/>
                      </a:solidFill>
                      <a:prstDash val="solid"/>
                      <a:round/>
                      <a:headEnd type="none" w="med" len="med"/>
                      <a:tailEnd type="none" w="med" len="med"/>
                    </a:lnB>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4"/>
                  </a:ext>
                </a:extLst>
              </a:tr>
              <a:tr h="374402">
                <a:tc gridSpan="5">
                  <a:txBody>
                    <a:bodyPr/>
                    <a:lstStyle/>
                    <a:p>
                      <a:pPr marL="342900" indent="-342900">
                        <a:buFont typeface="Wingdings" pitchFamily="2" charset="2"/>
                        <a:buChar char="l"/>
                      </a:pPr>
                      <a:r>
                        <a:rPr kumimoji="1" lang="ja-JP" altLang="en-US" sz="2000" b="1" dirty="0" smtClean="0"/>
                        <a:t>依頼内容（延べ件数）</a:t>
                      </a:r>
                      <a:endParaRPr kumimoji="1" lang="ja-JP" altLang="en-US" sz="2000" b="1" dirty="0">
                        <a:solidFill>
                          <a:srgbClr val="0000FF"/>
                        </a:solidFill>
                      </a:endParaRPr>
                    </a:p>
                  </a:txBody>
                  <a:tcP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2400" dirty="0"/>
                    </a:p>
                  </a:txBody>
                  <a:tcPr/>
                </a:tc>
                <a:tc hMerge="1">
                  <a:txBody>
                    <a:bodyPr/>
                    <a:lstStyle/>
                    <a:p>
                      <a:endParaRPr kumimoji="1" lang="ja-JP" altLang="en-US" sz="2400" dirty="0"/>
                    </a:p>
                  </a:txBody>
                  <a:tcPr/>
                </a:tc>
                <a:extLst>
                  <a:ext uri="{0D108BD9-81ED-4DB2-BD59-A6C34878D82A}">
                    <a16:rowId xmlns:a16="http://schemas.microsoft.com/office/drawing/2014/main" val="10005"/>
                  </a:ext>
                </a:extLst>
              </a:tr>
              <a:tr h="430024">
                <a:tc>
                  <a:txBody>
                    <a:bodyPr/>
                    <a:lstStyle/>
                    <a:p>
                      <a:endParaRPr kumimoji="1" lang="ja-JP" altLang="en-US" dirty="0"/>
                    </a:p>
                  </a:txBody>
                  <a:tcPr>
                    <a:lnT w="12700" cap="flat" cmpd="sng" algn="ctr">
                      <a:solidFill>
                        <a:schemeClr val="accent2"/>
                      </a:solidFill>
                      <a:prstDash val="solid"/>
                      <a:round/>
                      <a:headEnd type="none" w="med" len="med"/>
                      <a:tailEnd type="none" w="med" len="med"/>
                    </a:lnT>
                  </a:tcPr>
                </a:tc>
                <a:tc>
                  <a:txBody>
                    <a:bodyPr/>
                    <a:lstStyle/>
                    <a:p>
                      <a:r>
                        <a:rPr kumimoji="1" lang="ja-JP" altLang="en-US" sz="2000" dirty="0" smtClean="0"/>
                        <a:t>疼痛</a:t>
                      </a:r>
                      <a:endParaRPr kumimoji="1" lang="ja-JP" altLang="en-US" sz="2000" dirty="0"/>
                    </a:p>
                  </a:txBody>
                  <a:tcPr>
                    <a:lnT w="12700" cap="flat" cmpd="sng" algn="ctr">
                      <a:solidFill>
                        <a:schemeClr val="accent2"/>
                      </a:solidFill>
                      <a:prstDash val="solid"/>
                      <a:round/>
                      <a:headEnd type="none" w="med" len="med"/>
                      <a:tailEnd type="none" w="med" len="med"/>
                    </a:lnT>
                  </a:tcPr>
                </a:tc>
                <a:tc gridSpan="2">
                  <a:txBody>
                    <a:bodyPr/>
                    <a:lstStyle/>
                    <a:p>
                      <a:endParaRPr kumimoji="1" lang="ja-JP" altLang="en-US" dirty="0"/>
                    </a:p>
                  </a:txBody>
                  <a:tcPr>
                    <a:lnT w="12700" cap="flat" cmpd="sng" algn="ctr">
                      <a:solidFill>
                        <a:schemeClr val="accent2"/>
                      </a:solidFill>
                      <a:prstDash val="solid"/>
                      <a:round/>
                      <a:headEnd type="none" w="med" len="med"/>
                      <a:tailEnd type="none" w="med" len="med"/>
                    </a:lnT>
                  </a:tcPr>
                </a:tc>
                <a:tc hMerge="1">
                  <a:txBody>
                    <a:bodyPr/>
                    <a:lstStyle/>
                    <a:p>
                      <a:endParaRPr kumimoji="1" lang="ja-JP" altLang="en-US" sz="2400" dirty="0"/>
                    </a:p>
                  </a:txBody>
                  <a:tcPr>
                    <a:lnT w="12700" cap="flat" cmpd="sng" algn="ctr">
                      <a:solidFill>
                        <a:schemeClr val="accent2"/>
                      </a:solidFill>
                      <a:prstDash val="solid"/>
                      <a:round/>
                      <a:headEnd type="none" w="med" len="med"/>
                      <a:tailEnd type="none" w="med" len="med"/>
                    </a:lnT>
                  </a:tcPr>
                </a:tc>
                <a:tc>
                  <a:txBody>
                    <a:bodyPr/>
                    <a:lstStyle/>
                    <a:p>
                      <a:r>
                        <a:rPr kumimoji="1" lang="ja-JP" altLang="en-US" sz="2000" dirty="0" smtClean="0"/>
                        <a:t>件</a:t>
                      </a:r>
                      <a:endParaRPr kumimoji="1" lang="ja-JP" altLang="en-US" sz="2000" dirty="0"/>
                    </a:p>
                  </a:txBody>
                  <a:tcPr>
                    <a:lnT w="127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10006"/>
                  </a:ext>
                </a:extLst>
              </a:tr>
              <a:tr h="430024">
                <a:tc>
                  <a:txBody>
                    <a:bodyPr/>
                    <a:lstStyle/>
                    <a:p>
                      <a:endParaRPr kumimoji="1" lang="ja-JP" altLang="en-US" dirty="0"/>
                    </a:p>
                  </a:txBody>
                  <a:tcPr/>
                </a:tc>
                <a:tc>
                  <a:txBody>
                    <a:bodyPr/>
                    <a:lstStyle/>
                    <a:p>
                      <a:r>
                        <a:rPr kumimoji="1" lang="ja-JP" altLang="en-US" sz="2000" dirty="0" smtClean="0"/>
                        <a:t>疼痛以外の身体症状管理</a:t>
                      </a:r>
                      <a:endParaRPr kumimoji="1" lang="ja-JP" altLang="en-US" sz="2000" dirty="0"/>
                    </a:p>
                  </a:txBody>
                  <a:tcPr/>
                </a:tc>
                <a:tc gridSpan="2">
                  <a:txBody>
                    <a:bodyPr/>
                    <a:lstStyle/>
                    <a:p>
                      <a:endParaRPr kumimoji="1" lang="ja-JP" altLang="en-US" dirty="0"/>
                    </a:p>
                  </a:txBody>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tc>
                <a:extLst>
                  <a:ext uri="{0D108BD9-81ED-4DB2-BD59-A6C34878D82A}">
                    <a16:rowId xmlns:a16="http://schemas.microsoft.com/office/drawing/2014/main" val="10007"/>
                  </a:ext>
                </a:extLst>
              </a:tr>
              <a:tr h="430024">
                <a:tc>
                  <a:txBody>
                    <a:bodyPr/>
                    <a:lstStyle/>
                    <a:p>
                      <a:endParaRPr kumimoji="1" lang="ja-JP" altLang="en-US" dirty="0"/>
                    </a:p>
                  </a:txBody>
                  <a:tcPr/>
                </a:tc>
                <a:tc>
                  <a:txBody>
                    <a:bodyPr/>
                    <a:lstStyle/>
                    <a:p>
                      <a:r>
                        <a:rPr kumimoji="1" lang="ja-JP" altLang="en-US" sz="2000" dirty="0" smtClean="0"/>
                        <a:t>精神症状</a:t>
                      </a:r>
                      <a:endParaRPr kumimoji="1" lang="ja-JP" altLang="en-US" sz="2000" dirty="0"/>
                    </a:p>
                  </a:txBody>
                  <a:tcPr/>
                </a:tc>
                <a:tc gridSpan="2">
                  <a:txBody>
                    <a:bodyPr/>
                    <a:lstStyle/>
                    <a:p>
                      <a:endParaRPr kumimoji="1" lang="ja-JP" altLang="en-US" dirty="0"/>
                    </a:p>
                  </a:txBody>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tc>
                <a:extLst>
                  <a:ext uri="{0D108BD9-81ED-4DB2-BD59-A6C34878D82A}">
                    <a16:rowId xmlns:a16="http://schemas.microsoft.com/office/drawing/2014/main" val="10008"/>
                  </a:ext>
                </a:extLst>
              </a:tr>
              <a:tr h="430024">
                <a:tc>
                  <a:txBody>
                    <a:bodyPr/>
                    <a:lstStyle/>
                    <a:p>
                      <a:endParaRPr kumimoji="1" lang="ja-JP" altLang="en-US" dirty="0"/>
                    </a:p>
                  </a:txBody>
                  <a:tcPr/>
                </a:tc>
                <a:tc>
                  <a:txBody>
                    <a:bodyPr/>
                    <a:lstStyle/>
                    <a:p>
                      <a:r>
                        <a:rPr kumimoji="1" lang="ja-JP" altLang="en-US" sz="2000" dirty="0" smtClean="0"/>
                        <a:t>家族ケア</a:t>
                      </a:r>
                      <a:endParaRPr kumimoji="1" lang="ja-JP" altLang="en-US" sz="2000" dirty="0"/>
                    </a:p>
                  </a:txBody>
                  <a:tcPr/>
                </a:tc>
                <a:tc gridSpan="2">
                  <a:txBody>
                    <a:bodyPr/>
                    <a:lstStyle/>
                    <a:p>
                      <a:endParaRPr kumimoji="1" lang="ja-JP" altLang="en-US" dirty="0"/>
                    </a:p>
                  </a:txBody>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tc>
                <a:extLst>
                  <a:ext uri="{0D108BD9-81ED-4DB2-BD59-A6C34878D82A}">
                    <a16:rowId xmlns:a16="http://schemas.microsoft.com/office/drawing/2014/main" val="10009"/>
                  </a:ext>
                </a:extLst>
              </a:tr>
              <a:tr h="430024">
                <a:tc>
                  <a:txBody>
                    <a:bodyPr/>
                    <a:lstStyle/>
                    <a:p>
                      <a:endParaRPr kumimoji="1" lang="ja-JP" altLang="en-US" dirty="0"/>
                    </a:p>
                  </a:txBody>
                  <a:tcPr/>
                </a:tc>
                <a:tc>
                  <a:txBody>
                    <a:bodyPr/>
                    <a:lstStyle/>
                    <a:p>
                      <a:r>
                        <a:rPr kumimoji="1" lang="ja-JP" altLang="en-US" sz="2000" dirty="0" smtClean="0"/>
                        <a:t>倫理的問題（鎮静など）</a:t>
                      </a:r>
                      <a:endParaRPr kumimoji="1" lang="ja-JP" altLang="en-US" sz="2000" dirty="0"/>
                    </a:p>
                  </a:txBody>
                  <a:tcPr/>
                </a:tc>
                <a:tc gridSpan="2">
                  <a:txBody>
                    <a:bodyPr/>
                    <a:lstStyle/>
                    <a:p>
                      <a:endParaRPr kumimoji="1" lang="ja-JP" altLang="en-US" dirty="0"/>
                    </a:p>
                  </a:txBody>
                  <a:tcPr/>
                </a:tc>
                <a:tc hMerge="1">
                  <a:txBody>
                    <a:bodyPr/>
                    <a:lstStyle/>
                    <a:p>
                      <a:endParaRPr kumimoji="1" lang="ja-JP" altLang="en-US" sz="2400" dirty="0"/>
                    </a:p>
                  </a:txBody>
                  <a:tcPr/>
                </a:tc>
                <a:tc>
                  <a:txBody>
                    <a:bodyPr/>
                    <a:lstStyle/>
                    <a:p>
                      <a:r>
                        <a:rPr kumimoji="1" lang="ja-JP" altLang="en-US" sz="2000" dirty="0" smtClean="0"/>
                        <a:t>件</a:t>
                      </a:r>
                      <a:endParaRPr kumimoji="1" lang="ja-JP" altLang="en-US" sz="2000" dirty="0"/>
                    </a:p>
                  </a:txBody>
                  <a:tcPr/>
                </a:tc>
                <a:extLst>
                  <a:ext uri="{0D108BD9-81ED-4DB2-BD59-A6C34878D82A}">
                    <a16:rowId xmlns:a16="http://schemas.microsoft.com/office/drawing/2014/main" val="10010"/>
                  </a:ext>
                </a:extLst>
              </a:tr>
              <a:tr h="430024">
                <a:tc>
                  <a:txBody>
                    <a:bodyPr/>
                    <a:lstStyle/>
                    <a:p>
                      <a:endParaRPr kumimoji="1" lang="ja-JP" altLang="en-US" dirty="0"/>
                    </a:p>
                  </a:txBody>
                  <a:tcPr>
                    <a:lnB w="12700" cap="flat" cmpd="sng" algn="ctr">
                      <a:noFill/>
                      <a:prstDash val="solid"/>
                      <a:round/>
                      <a:headEnd type="none" w="med" len="med"/>
                      <a:tailEnd type="none" w="med" len="med"/>
                    </a:lnB>
                  </a:tcPr>
                </a:tc>
                <a:tc>
                  <a:txBody>
                    <a:bodyPr/>
                    <a:lstStyle/>
                    <a:p>
                      <a:r>
                        <a:rPr kumimoji="1" lang="ja-JP" altLang="en-US" sz="2000" dirty="0" smtClean="0"/>
                        <a:t>地域との連携・退院支援</a:t>
                      </a:r>
                      <a:endParaRPr kumimoji="1" lang="ja-JP" altLang="en-US" sz="2000" dirty="0"/>
                    </a:p>
                  </a:txBody>
                  <a:tcPr>
                    <a:lnB w="12700" cap="flat" cmpd="sng" algn="ctr">
                      <a:noFill/>
                      <a:prstDash val="solid"/>
                      <a:round/>
                      <a:headEnd type="none" w="med" len="med"/>
                      <a:tailEnd type="none" w="med" len="med"/>
                    </a:lnB>
                  </a:tcPr>
                </a:tc>
                <a:tc gridSpan="2">
                  <a:txBody>
                    <a:bodyPr/>
                    <a:lstStyle/>
                    <a:p>
                      <a:endParaRPr kumimoji="1" lang="ja-JP" altLang="en-US" dirty="0"/>
                    </a:p>
                  </a:txBody>
                  <a:tcPr>
                    <a:lnB w="12700" cap="flat" cmpd="sng" algn="ctr">
                      <a:noFill/>
                      <a:prstDash val="solid"/>
                      <a:round/>
                      <a:headEnd type="none" w="med" len="med"/>
                      <a:tailEnd type="none" w="med" len="med"/>
                    </a:lnB>
                  </a:tcPr>
                </a:tc>
                <a:tc hMerge="1">
                  <a:txBody>
                    <a:bodyPr/>
                    <a:lstStyle/>
                    <a:p>
                      <a:endParaRPr kumimoji="1" lang="ja-JP" altLang="en-US" sz="2400" dirty="0"/>
                    </a:p>
                  </a:txBody>
                  <a:tcPr>
                    <a:lnB w="12700" cap="flat" cmpd="sng" algn="ctr">
                      <a:noFill/>
                      <a:prstDash val="solid"/>
                      <a:round/>
                      <a:headEnd type="none" w="med" len="med"/>
                      <a:tailEnd type="none" w="med" len="med"/>
                    </a:lnB>
                  </a:tcPr>
                </a:tc>
                <a:tc>
                  <a:txBody>
                    <a:bodyPr/>
                    <a:lstStyle/>
                    <a:p>
                      <a:r>
                        <a:rPr kumimoji="1" lang="ja-JP" altLang="en-US" sz="2000" dirty="0" smtClean="0"/>
                        <a:t>件</a:t>
                      </a:r>
                      <a:endParaRPr kumimoji="1" lang="ja-JP" altLang="en-US" sz="2000" dirty="0"/>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430024">
                <a:tc>
                  <a:txBody>
                    <a:bodyPr/>
                    <a:lstStyle/>
                    <a:p>
                      <a:endParaRPr kumimoji="1" lang="ja-JP" altLang="en-US" dirty="0"/>
                    </a:p>
                  </a:txBody>
                  <a:tcPr>
                    <a:lnL>
                      <a:noFill/>
                    </a:lnL>
                    <a:lnR>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smtClean="0"/>
                        <a:t>その他</a:t>
                      </a:r>
                      <a:endParaRPr kumimoji="1" lang="ja-JP" altLang="en-US" sz="2000" dirty="0"/>
                    </a:p>
                  </a:txBody>
                  <a:tcPr>
                    <a:lnL>
                      <a:noFill/>
                    </a:lnL>
                    <a:lnR>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lnL>
                      <a:noFill/>
                    </a:lnL>
                    <a:lnR>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2400" dirty="0"/>
                    </a:p>
                  </a:txBody>
                  <a:tcPr>
                    <a:lnL>
                      <a:noFill/>
                    </a:lnL>
                    <a:lnR>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smtClean="0"/>
                        <a:t>件</a:t>
                      </a:r>
                      <a:endParaRPr kumimoji="1" lang="ja-JP" altLang="en-US" sz="2000" dirty="0"/>
                    </a:p>
                  </a:txBody>
                  <a:tcPr>
                    <a:lnL>
                      <a:noFill/>
                    </a:lnL>
                    <a:lnR>
                      <a:noFill/>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6425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00000"/>
          </a:xfrm>
          <a:solidFill>
            <a:schemeClr val="accent2"/>
          </a:solidFill>
        </p:spPr>
        <p:txBody>
          <a:bodyPr>
            <a:noAutofit/>
          </a:bodyPr>
          <a:lstStyle/>
          <a:p>
            <a:r>
              <a:rPr lang="ja-JP" altLang="en-US" sz="3200" b="1" dirty="0" smtClean="0"/>
              <a:t>緩和ケアチーム等の専門家への紹介手順</a:t>
            </a:r>
            <a:endParaRPr kumimoji="1" lang="ja-JP" altLang="en-US" sz="1600" b="1" dirty="0">
              <a:solidFill>
                <a:srgbClr val="0000FF"/>
              </a:solidFill>
            </a:endParaRPr>
          </a:p>
        </p:txBody>
      </p:sp>
      <p:sp>
        <p:nvSpPr>
          <p:cNvPr id="7" name="スライド番号プレースホルダー 6"/>
          <p:cNvSpPr>
            <a:spLocks noGrp="1"/>
          </p:cNvSpPr>
          <p:nvPr>
            <p:ph type="sldNum" sz="quarter" idx="12"/>
          </p:nvPr>
        </p:nvSpPr>
        <p:spPr/>
        <p:txBody>
          <a:bodyPr/>
          <a:lstStyle/>
          <a:p>
            <a:fld id="{116D010C-FEB0-4C66-8787-A84422EE7192}" type="slidenum">
              <a:rPr kumimoji="1" lang="ja-JP" altLang="en-US" smtClean="0"/>
              <a:t>8</a:t>
            </a:fld>
            <a:endParaRPr kumimoji="1" lang="ja-JP" altLang="en-US"/>
          </a:p>
        </p:txBody>
      </p:sp>
      <p:sp>
        <p:nvSpPr>
          <p:cNvPr id="3" name="正方形/長方形 2"/>
          <p:cNvSpPr/>
          <p:nvPr/>
        </p:nvSpPr>
        <p:spPr>
          <a:xfrm>
            <a:off x="359532" y="1294061"/>
            <a:ext cx="8424936" cy="923330"/>
          </a:xfrm>
          <a:prstGeom prst="rect">
            <a:avLst/>
          </a:prstGeom>
        </p:spPr>
        <p:txBody>
          <a:bodyPr wrap="square">
            <a:spAutoFit/>
          </a:bodyPr>
          <a:lstStyle/>
          <a:p>
            <a:r>
              <a:rPr lang="ja-JP" altLang="en-US" dirty="0" smtClean="0">
                <a:solidFill>
                  <a:srgbClr val="0000FF"/>
                </a:solidFill>
              </a:rPr>
              <a:t>拠点病院の現況報告に提出している既存の資料等を活用してご紹介ください。</a:t>
            </a:r>
            <a:endParaRPr lang="en-US" altLang="ja-JP" dirty="0" smtClean="0">
              <a:solidFill>
                <a:srgbClr val="0000FF"/>
              </a:solidFill>
            </a:endParaRPr>
          </a:p>
          <a:p>
            <a:r>
              <a:rPr lang="ja-JP" altLang="en-US" dirty="0" smtClean="0">
                <a:solidFill>
                  <a:srgbClr val="0000FF"/>
                </a:solidFill>
              </a:rPr>
              <a:t>また、緩和ケアチームとしてのプライマリーチームとの関わり方（直接介入，推奨のみ）についても記載をお願いします。</a:t>
            </a:r>
            <a:endParaRPr lang="ja-JP" altLang="en-US" dirty="0">
              <a:solidFill>
                <a:srgbClr val="0000FF"/>
              </a:solidFill>
            </a:endParaRPr>
          </a:p>
        </p:txBody>
      </p:sp>
    </p:spTree>
    <p:extLst>
      <p:ext uri="{BB962C8B-B14F-4D97-AF65-F5344CB8AC3E}">
        <p14:creationId xmlns:p14="http://schemas.microsoft.com/office/powerpoint/2010/main" val="1911975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00000"/>
          </a:xfrm>
          <a:solidFill>
            <a:schemeClr val="accent2"/>
          </a:solidFill>
        </p:spPr>
        <p:txBody>
          <a:bodyPr>
            <a:noAutofit/>
          </a:bodyPr>
          <a:lstStyle/>
          <a:p>
            <a:r>
              <a:rPr kumimoji="1" lang="ja-JP" altLang="en-US" sz="3200" b="1" dirty="0" smtClean="0"/>
              <a:t>緩和ケアに関する</a:t>
            </a:r>
            <a:r>
              <a:rPr kumimoji="1" lang="en-US" altLang="ja-JP" sz="3200" b="1" dirty="0" smtClean="0"/>
              <a:t>PDCA</a:t>
            </a:r>
            <a:r>
              <a:rPr kumimoji="1" lang="ja-JP" altLang="en-US" sz="3200" b="1" dirty="0" smtClean="0"/>
              <a:t>サイクルの確保</a:t>
            </a:r>
            <a:r>
              <a:rPr kumimoji="1" lang="en-US" altLang="ja-JP" sz="3200" b="1" dirty="0" smtClean="0"/>
              <a:t/>
            </a:r>
            <a:br>
              <a:rPr kumimoji="1" lang="en-US" altLang="ja-JP" sz="3200" b="1" dirty="0" smtClean="0"/>
            </a:br>
            <a:r>
              <a:rPr kumimoji="1" lang="ja-JP" altLang="en-US" sz="1600" dirty="0" smtClean="0">
                <a:solidFill>
                  <a:srgbClr val="0000FF"/>
                </a:solidFill>
              </a:rPr>
              <a:t>緩和ケアに関して、現在進行形の</a:t>
            </a:r>
            <a:r>
              <a:rPr kumimoji="1" lang="en-US" altLang="ja-JP" sz="1600" dirty="0" smtClean="0">
                <a:solidFill>
                  <a:srgbClr val="0000FF"/>
                </a:solidFill>
              </a:rPr>
              <a:t>PDCA</a:t>
            </a:r>
            <a:r>
              <a:rPr kumimoji="1" lang="ja-JP" altLang="en-US" sz="1600" dirty="0" smtClean="0">
                <a:solidFill>
                  <a:srgbClr val="0000FF"/>
                </a:solidFill>
              </a:rPr>
              <a:t>サイクルの取り組みがある場合は、一つご紹介ください。</a:t>
            </a:r>
            <a:endParaRPr kumimoji="1" lang="ja-JP" altLang="en-US" sz="1600" dirty="0">
              <a:solidFill>
                <a:srgbClr val="0000FF"/>
              </a:solidFill>
            </a:endParaRPr>
          </a:p>
        </p:txBody>
      </p:sp>
      <p:sp>
        <p:nvSpPr>
          <p:cNvPr id="4" name="スライド番号プレースホルダー 3"/>
          <p:cNvSpPr>
            <a:spLocks noGrp="1"/>
          </p:cNvSpPr>
          <p:nvPr>
            <p:ph type="sldNum" sz="quarter" idx="12"/>
          </p:nvPr>
        </p:nvSpPr>
        <p:spPr/>
        <p:txBody>
          <a:bodyPr/>
          <a:lstStyle/>
          <a:p>
            <a:fld id="{116D010C-FEB0-4C66-8787-A84422EE7192}" type="slidenum">
              <a:rPr kumimoji="1" lang="ja-JP" altLang="en-US" smtClean="0"/>
              <a:t>9</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575677508"/>
              </p:ext>
            </p:extLst>
          </p:nvPr>
        </p:nvGraphicFramePr>
        <p:xfrm>
          <a:off x="457200" y="1580330"/>
          <a:ext cx="8229600" cy="4788000"/>
        </p:xfrm>
        <a:graphic>
          <a:graphicData uri="http://schemas.openxmlformats.org/drawingml/2006/table">
            <a:tbl>
              <a:tblPr firstRow="1" bandRow="1">
                <a:tableStyleId>{5DA37D80-6434-44D0-A028-1B22A696006F}</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92000">
                <a:tc>
                  <a:txBody>
                    <a:bodyPr/>
                    <a:lstStyle/>
                    <a:p>
                      <a:r>
                        <a:rPr kumimoji="1" lang="ja-JP" altLang="en-US" dirty="0" smtClean="0"/>
                        <a:t>目標</a:t>
                      </a:r>
                      <a:endParaRPr kumimoji="1" lang="ja-JP" altLang="en-US" dirty="0"/>
                    </a:p>
                  </a:txBody>
                  <a:tcPr/>
                </a:tc>
                <a:tc gridSpan="3">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432000">
                <a:tc>
                  <a:txBody>
                    <a:bodyPr/>
                    <a:lstStyle/>
                    <a:p>
                      <a:r>
                        <a:rPr kumimoji="1" lang="en-US" altLang="ja-JP" b="1" dirty="0" smtClean="0"/>
                        <a:t>Plan</a:t>
                      </a:r>
                      <a:r>
                        <a:rPr kumimoji="1" lang="ja-JP" altLang="en-US" b="1" dirty="0" smtClean="0"/>
                        <a:t>：</a:t>
                      </a:r>
                      <a:r>
                        <a:rPr kumimoji="1" lang="ja-JP" altLang="en-US" b="0" dirty="0" smtClean="0"/>
                        <a:t>行動計画</a:t>
                      </a:r>
                      <a:endParaRPr kumimoji="1" lang="ja-JP" altLang="en-US" b="0" dirty="0"/>
                    </a:p>
                  </a:txBody>
                  <a:tcPr/>
                </a:tc>
                <a:tc>
                  <a:txBody>
                    <a:bodyPr/>
                    <a:lstStyle/>
                    <a:p>
                      <a:r>
                        <a:rPr kumimoji="1" lang="en-US" altLang="ja-JP" b="1" dirty="0" smtClean="0"/>
                        <a:t>Do</a:t>
                      </a:r>
                      <a:r>
                        <a:rPr kumimoji="1" lang="ja-JP" altLang="en-US" b="1" dirty="0" smtClean="0"/>
                        <a:t>：</a:t>
                      </a:r>
                      <a:r>
                        <a:rPr kumimoji="1" lang="ja-JP" altLang="en-US" b="0" dirty="0" smtClean="0"/>
                        <a:t>実施したこと</a:t>
                      </a:r>
                      <a:endParaRPr kumimoji="1" lang="ja-JP" altLang="en-US" b="0" dirty="0"/>
                    </a:p>
                  </a:txBody>
                  <a:tcPr/>
                </a:tc>
                <a:tc>
                  <a:txBody>
                    <a:bodyPr/>
                    <a:lstStyle/>
                    <a:p>
                      <a:r>
                        <a:rPr kumimoji="1" lang="en-US" altLang="ja-JP" b="1" dirty="0" smtClean="0"/>
                        <a:t>Check:</a:t>
                      </a:r>
                      <a:r>
                        <a:rPr kumimoji="1" lang="ja-JP" altLang="en-US" b="0" dirty="0" smtClean="0"/>
                        <a:t>達成状況</a:t>
                      </a:r>
                      <a:endParaRPr kumimoji="1" lang="ja-JP" altLang="en-US" b="0" dirty="0"/>
                    </a:p>
                  </a:txBody>
                  <a:tcPr/>
                </a:tc>
                <a:tc>
                  <a:txBody>
                    <a:bodyPr/>
                    <a:lstStyle/>
                    <a:p>
                      <a:r>
                        <a:rPr kumimoji="1" lang="en-US" altLang="ja-JP" b="1" dirty="0" smtClean="0"/>
                        <a:t>Act:</a:t>
                      </a:r>
                      <a:r>
                        <a:rPr kumimoji="1" lang="ja-JP" altLang="en-US" b="0" dirty="0" smtClean="0"/>
                        <a:t>課題・問題点</a:t>
                      </a:r>
                      <a:endParaRPr kumimoji="1" lang="en-US" altLang="ja-JP" b="0" dirty="0" smtClean="0"/>
                    </a:p>
                  </a:txBody>
                  <a:tcPr/>
                </a:tc>
                <a:extLst>
                  <a:ext uri="{0D108BD9-81ED-4DB2-BD59-A6C34878D82A}">
                    <a16:rowId xmlns:a16="http://schemas.microsoft.com/office/drawing/2014/main" val="10001"/>
                  </a:ext>
                </a:extLst>
              </a:tr>
              <a:tr h="356400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38061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2965</TotalTime>
  <Words>655</Words>
  <Application>Microsoft Office PowerPoint</Application>
  <PresentationFormat>画面に合わせる (4:3)</PresentationFormat>
  <Paragraphs>134</Paragraphs>
  <Slides>10</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Meiryo UI</vt:lpstr>
      <vt:lpstr>ＭＳ Ｐゴシック</vt:lpstr>
      <vt:lpstr>Arial</vt:lpstr>
      <vt:lpstr>Calibri</vt:lpstr>
      <vt:lpstr>Wingdings</vt:lpstr>
      <vt:lpstr>Office ​​テーマ</vt:lpstr>
      <vt:lpstr>緩和ケア提供体制の紹介</vt:lpstr>
      <vt:lpstr>都道府県内の医療資源と緩和ケアニーズ</vt:lpstr>
      <vt:lpstr>PowerPoint プレゼンテーション</vt:lpstr>
      <vt:lpstr>施設内の緩和ケアニーズ わかる範囲でご記入ください（概算で結構です）。</vt:lpstr>
      <vt:lpstr>がん診療に関する施設の役割・目標</vt:lpstr>
      <vt:lpstr>緩和ケアチームメンバーのスケジュール概要</vt:lpstr>
      <vt:lpstr>緩和ケアチームの相談対応実績（入院） 日本緩和医療学会緩和ケアチーム登録データ等を転記ください（概算で可）。</vt:lpstr>
      <vt:lpstr>緩和ケアチーム等の専門家への紹介手順</vt:lpstr>
      <vt:lpstr>緩和ケアに関するPDCAサイクルの確保 緩和ケアに関して、現在進行形のPDCAサイクルの取り組みがある場合は、一つご紹介ください。</vt:lpstr>
      <vt:lpstr>緩和ケアに関して今回のピアレビューで検討したいこと 本フォームをコピーして困りごとを2～3点、簡単にご記入ください（記載例を示しています）。</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緩和ケア提供体制の紹介</dc:title>
  <dc:creator/>
  <cp:lastModifiedBy>RIE</cp:lastModifiedBy>
  <cp:revision>129</cp:revision>
  <cp:lastPrinted>2017-01-13T05:05:08Z</cp:lastPrinted>
  <dcterms:created xsi:type="dcterms:W3CDTF">2014-11-18T02:39:29Z</dcterms:created>
  <dcterms:modified xsi:type="dcterms:W3CDTF">2021-09-24T13:45:57Z</dcterms:modified>
</cp:coreProperties>
</file>