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82" r:id="rId2"/>
    <p:sldId id="281" r:id="rId3"/>
    <p:sldId id="256" r:id="rId4"/>
    <p:sldId id="269" r:id="rId5"/>
    <p:sldId id="278" r:id="rId6"/>
    <p:sldId id="283" r:id="rId7"/>
    <p:sldId id="279" r:id="rId8"/>
    <p:sldId id="284" r:id="rId9"/>
    <p:sldId id="286" r:id="rId10"/>
    <p:sldId id="267" r:id="rId11"/>
    <p:sldId id="285" r:id="rId12"/>
    <p:sldId id="271" r:id="rId13"/>
    <p:sldId id="270" r:id="rId14"/>
    <p:sldId id="275" r:id="rId15"/>
    <p:sldId id="277" r:id="rId16"/>
    <p:sldId id="276" r:id="rId17"/>
    <p:sldId id="260" r:id="rId18"/>
    <p:sldId id="280" r:id="rId1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B6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6" autoAdjust="0"/>
  </p:normalViewPr>
  <p:slideViewPr>
    <p:cSldViewPr snapToGrid="0">
      <p:cViewPr varScale="1">
        <p:scale>
          <a:sx n="63" d="100"/>
          <a:sy n="63" d="100"/>
        </p:scale>
        <p:origin x="72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2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E315F624-C16B-4618-9D08-69D8762D75A6}" type="datetimeFigureOut">
              <a:rPr kumimoji="1" lang="ja-JP" altLang="en-US" smtClean="0"/>
              <a:t>2019/5/15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649E838-36C3-475A-9114-159025AD2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329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35D38A98-32F6-40D5-BEEE-E1186F411F9D}" type="datetimeFigureOut">
              <a:rPr kumimoji="1" lang="ja-JP" altLang="en-US" smtClean="0"/>
              <a:t>2019/5/15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32A3A840-30A9-433E-9283-470B7D7D3D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32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740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402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941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204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447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218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980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703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3A840-30A9-433E-9283-470B7D7D3D35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538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096962"/>
            <a:ext cx="8340724" cy="1886651"/>
          </a:xfrm>
        </p:spPr>
        <p:txBody>
          <a:bodyPr anchor="b">
            <a:normAutofit/>
          </a:bodyPr>
          <a:lstStyle>
            <a:lvl1pPr algn="ctr">
              <a:defRPr sz="5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4007279"/>
            <a:ext cx="8340724" cy="1250520"/>
          </a:xfrm>
        </p:spPr>
        <p:txBody>
          <a:bodyPr/>
          <a:lstStyle>
            <a:lvl1pPr marL="0" indent="0" algn="ctr">
              <a:buNone/>
              <a:defRPr sz="2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4580"/>
            <a:ext cx="2294468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067" y="6494580"/>
            <a:ext cx="4368800" cy="365125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smtClean="0"/>
              <a:t>NCC-CIS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9056" y="6494580"/>
            <a:ext cx="2284944" cy="365125"/>
          </a:xfrm>
        </p:spPr>
        <p:txBody>
          <a:bodyPr/>
          <a:lstStyle>
            <a:lvl1pPr>
              <a:defRPr sz="2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AA9FFE5E-7325-4495-8E4E-1EE4187D59B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396876" y="3508146"/>
            <a:ext cx="8340725" cy="0"/>
          </a:xfrm>
          <a:prstGeom prst="line">
            <a:avLst/>
          </a:prstGeom>
          <a:ln w="50800">
            <a:solidFill>
              <a:srgbClr val="EB6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8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399" y="194734"/>
            <a:ext cx="8331202" cy="956734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399" y="1285875"/>
            <a:ext cx="8331202" cy="5200650"/>
          </a:xfrm>
        </p:spPr>
        <p:txBody>
          <a:bodyPr/>
          <a:lstStyle>
            <a:lvl1pPr>
              <a:buClr>
                <a:srgbClr val="0000FF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6"/>
              </a:buClr>
              <a:defRPr/>
            </a:lvl3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294468" cy="219081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067" y="6629400"/>
            <a:ext cx="4368800" cy="219081"/>
          </a:xfrm>
        </p:spPr>
        <p:txBody>
          <a:bodyPr/>
          <a:lstStyle/>
          <a:p>
            <a:r>
              <a:rPr lang="en-US" altLang="ja-JP" smtClean="0"/>
              <a:t>NCC-CIS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9056" y="6486526"/>
            <a:ext cx="2284944" cy="361956"/>
          </a:xfrm>
        </p:spPr>
        <p:txBody>
          <a:bodyPr/>
          <a:lstStyle>
            <a:lvl1pPr>
              <a:defRPr sz="2800"/>
            </a:lvl1pPr>
          </a:lstStyle>
          <a:p>
            <a:fld id="{AA9FFE5E-7325-4495-8E4E-1EE4187D59B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cxnSp>
        <p:nvCxnSpPr>
          <p:cNvPr id="9" name="直線コネクタ 8"/>
          <p:cNvCxnSpPr/>
          <p:nvPr userDrawn="1"/>
        </p:nvCxnSpPr>
        <p:spPr>
          <a:xfrm>
            <a:off x="396876" y="1184046"/>
            <a:ext cx="8340725" cy="0"/>
          </a:xfrm>
          <a:prstGeom prst="line">
            <a:avLst/>
          </a:prstGeom>
          <a:ln w="50800">
            <a:solidFill>
              <a:srgbClr val="EB61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25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NCC-CIS</a:t>
            </a: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7726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NCC-CIS</a:t>
            </a: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15662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399" y="365126"/>
            <a:ext cx="8331202" cy="998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399" y="1515533"/>
            <a:ext cx="8331202" cy="4661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6400" y="6356351"/>
            <a:ext cx="18880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6067" y="6356351"/>
            <a:ext cx="436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en-US" altLang="ja-JP" smtClean="0"/>
              <a:t>NCC-CIS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9056" y="6356351"/>
            <a:ext cx="18880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AA9FFE5E-7325-4495-8E4E-1EE4187D59B3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193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n"/>
        <a:defRPr kumimoji="1" sz="2800" kern="1200">
          <a:solidFill>
            <a:srgbClr val="0000FF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41338" indent="-26987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l"/>
        <a:defRPr kumimoji="1" sz="2400" kern="1200">
          <a:solidFill>
            <a:schemeClr val="accent2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804863" indent="-26352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074738" indent="-269875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252538" indent="-1778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事前課題</a:t>
            </a:r>
            <a:r>
              <a:rPr lang="en-US" altLang="ja-JP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4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研修企画案の提出</a:t>
            </a:r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 bwMode="gray">
          <a:xfrm>
            <a:off x="247651" y="1484537"/>
            <a:ext cx="8639174" cy="1715863"/>
          </a:xfrm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チームで研修企画案を作成し必ずご提出ください。</a:t>
            </a:r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提出期限：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日（水）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endParaRPr lang="en-US" altLang="ja-JP" sz="2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2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提出先：</a:t>
            </a:r>
            <a:r>
              <a:rPr lang="en-US" sz="2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ncc-soudan-kadai@oscar-japan.com</a:t>
            </a:r>
            <a:endParaRPr lang="en-US" altLang="ja-JP" sz="2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A6C03-5DEF-48B5-AC7F-4D2DB25DE87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47651" y="3270450"/>
            <a:ext cx="88296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お送りいただいた事前課題データは、研修当日、各グループのパソコンに保存しておきます。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この事前課題は、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アドバイザー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に印刷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配布するのみで受講者全員に配布しません。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手元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として事前課題が必要な場合は各自印刷してお持ちください。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研修当日には企画案を具体的に立案していきます。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日目終了時の企画案は、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日目の配布資料として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スライドを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枚に集約したグレースケールで印刷予定です。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所定の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PowerPoint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以外のソフト（ワードやエクセル）の資料は受付ません。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事前課題の企画案は暫定的で構いません。できたところまででご提出ください。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（←追加）</a:t>
            </a:r>
            <a:endParaRPr lang="en-US" altLang="ja-JP" dirty="0" smtClean="0">
              <a:solidFill>
                <a:schemeClr val="accent4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57200" indent="-457200">
              <a:buFont typeface="Wingdings" panose="05000000000000000000" pitchFamily="2" charset="2"/>
              <a:buChar char="ü"/>
              <a:defRPr/>
            </a:pP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コメント</a:t>
            </a:r>
            <a:r>
              <a:rPr lang="ja-JP" altLang="en-US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は削除してください。</a:t>
            </a:r>
            <a:r>
              <a:rPr lang="ja-JP" altLang="en-US" dirty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（←追加</a:t>
            </a:r>
            <a:r>
              <a:rPr lang="ja-JP" altLang="en-US" dirty="0" smtClean="0">
                <a:solidFill>
                  <a:schemeClr val="accent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>
              <a:defRPr/>
            </a:pPr>
            <a:endParaRPr lang="en-US" altLang="ja-JP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663101" y="5690219"/>
            <a:ext cx="7502764" cy="961862"/>
            <a:chOff x="525941" y="5620864"/>
            <a:chExt cx="7502764" cy="96186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525941" y="5620864"/>
              <a:ext cx="7502764" cy="961862"/>
              <a:chOff x="525941" y="5620864"/>
              <a:chExt cx="7502764" cy="961862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1018192" y="6060246"/>
                <a:ext cx="646331" cy="3693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追加</a:t>
                </a:r>
                <a:endParaRPr kumimoji="1" lang="ja-JP" altLang="en-US" dirty="0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1842934" y="6060246"/>
                <a:ext cx="1556836" cy="369332"/>
              </a:xfrm>
              <a:prstGeom prst="rect">
                <a:avLst/>
              </a:prstGeom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順番入れ替え</a:t>
                </a:r>
                <a:endParaRPr kumimoji="1" lang="ja-JP" altLang="en-US" dirty="0"/>
              </a:p>
            </p:txBody>
          </p:sp>
          <p:sp>
            <p:nvSpPr>
              <p:cNvPr id="4" name="テキスト ボックス 3"/>
              <p:cNvSpPr txBox="1"/>
              <p:nvPr/>
            </p:nvSpPr>
            <p:spPr>
              <a:xfrm>
                <a:off x="593766" y="5690914"/>
                <a:ext cx="73276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/>
                  <a:t>＊</a:t>
                </a:r>
                <a:r>
                  <a:rPr kumimoji="1" lang="en-US" altLang="ja-JP" dirty="0" smtClean="0"/>
                  <a:t>2019</a:t>
                </a:r>
                <a:r>
                  <a:rPr kumimoji="1" lang="ja-JP" altLang="en-US" dirty="0" smtClean="0"/>
                  <a:t>年</a:t>
                </a:r>
                <a:r>
                  <a:rPr kumimoji="1" lang="en-US" altLang="ja-JP" dirty="0" smtClean="0"/>
                  <a:t>5</a:t>
                </a:r>
                <a:r>
                  <a:rPr kumimoji="1" lang="ja-JP" altLang="en-US" dirty="0" smtClean="0"/>
                  <a:t>月に若干変更しました。変更点は下記のように示してあります。</a:t>
                </a:r>
                <a:endParaRPr kumimoji="1" lang="ja-JP" altLang="en-US" dirty="0"/>
              </a:p>
            </p:txBody>
          </p:sp>
          <p:sp>
            <p:nvSpPr>
              <p:cNvPr id="5" name="正方形/長方形 4"/>
              <p:cNvSpPr/>
              <p:nvPr/>
            </p:nvSpPr>
            <p:spPr>
              <a:xfrm>
                <a:off x="525941" y="5620864"/>
                <a:ext cx="7502764" cy="96186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" name="テキスト ボックス 8"/>
            <p:cNvSpPr txBox="1"/>
            <p:nvPr/>
          </p:nvSpPr>
          <p:spPr>
            <a:xfrm>
              <a:off x="3578181" y="6060246"/>
              <a:ext cx="1085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>
                  <a:solidFill>
                    <a:schemeClr val="accent4"/>
                  </a:solidFill>
                </a:rPr>
                <a:t>（←追加）</a:t>
              </a:r>
              <a:endParaRPr kumimoji="1" lang="ja-JP" altLang="en-US" dirty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6627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研修</a:t>
            </a:r>
            <a:r>
              <a:rPr lang="ja-JP" altLang="en-US" dirty="0"/>
              <a:t>の</a:t>
            </a:r>
            <a:r>
              <a:rPr lang="ja-JP" altLang="en-US" dirty="0" smtClean="0"/>
              <a:t>目的、学習目標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>
                <a:solidFill>
                  <a:schemeClr val="tx1"/>
                </a:solidFill>
              </a:rPr>
              <a:t>目的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lvl="0"/>
            <a:endParaRPr lang="en-US" altLang="ja-JP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pPr lvl="0"/>
            <a:r>
              <a:rPr lang="ja-JP" altLang="en-US" dirty="0" smtClean="0">
                <a:solidFill>
                  <a:schemeClr val="tx1"/>
                </a:solidFill>
              </a:rPr>
              <a:t>学習目標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83713" y="60327"/>
            <a:ext cx="15568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順番入れ替え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65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事前課題は、ここまでです。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以降は、研修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日目に検討します。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407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研修テーマと研修概要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12</a:t>
            </a:fld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134711"/>
              </p:ext>
            </p:extLst>
          </p:nvPr>
        </p:nvGraphicFramePr>
        <p:xfrm>
          <a:off x="304799" y="1285872"/>
          <a:ext cx="8548255" cy="51162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824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0658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31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　目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概　要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379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研修テーマ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（研修名）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75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対象の条件や定員</a:t>
                      </a:r>
                      <a:endParaRPr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2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期間・時間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研修形態</a:t>
                      </a:r>
                      <a:endParaRPr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83176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募集・広報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55915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予算案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3176"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66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プログラム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13</a:t>
            </a:fld>
            <a:endParaRPr lang="ja-JP" altLang="en-US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709733"/>
              </p:ext>
            </p:extLst>
          </p:nvPr>
        </p:nvGraphicFramePr>
        <p:xfrm>
          <a:off x="241300" y="1322998"/>
          <a:ext cx="8661400" cy="51635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989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1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17124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6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開始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時刻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所要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プログラム内容</a:t>
                      </a:r>
                    </a:p>
                    <a:p>
                      <a:pPr algn="ctr"/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7695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10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研修の詳細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kumimoji="1" lang="en-US" altLang="ja-JP" dirty="0" smtClean="0"/>
          </a:p>
          <a:p>
            <a:pPr marL="0" lvl="0" indent="0">
              <a:buNone/>
            </a:pPr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14</a:t>
            </a:fld>
            <a:endParaRPr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52348"/>
              </p:ext>
            </p:extLst>
          </p:nvPr>
        </p:nvGraphicFramePr>
        <p:xfrm>
          <a:off x="277091" y="1266297"/>
          <a:ext cx="8589817" cy="5163179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85898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9632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</a:t>
                      </a:r>
                      <a:r>
                        <a:rPr kumimoji="1" lang="en-US" altLang="ja-JP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63283">
                <a:tc>
                  <a:txBody>
                    <a:bodyPr/>
                    <a:lstStyle/>
                    <a:p>
                      <a:r>
                        <a:rPr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ファシリテーター</a:t>
                      </a:r>
                      <a:r>
                        <a:rPr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49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事前課題等</a:t>
                      </a:r>
                      <a:r>
                        <a:rPr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412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グループワーク等のテーマ、事前準備、事例、教材、進め方、ルールなど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74298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</a:t>
                      </a:r>
                      <a:r>
                        <a:rPr kumimoji="1" lang="en-US" altLang="ja-JP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endParaRPr kumimoji="1" lang="en-US" altLang="ja-JP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35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研修評価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>
                <a:solidFill>
                  <a:schemeClr val="tx1"/>
                </a:solidFill>
              </a:rPr>
              <a:t>目的、方法</a:t>
            </a:r>
            <a:r>
              <a:rPr kumimoji="1" lang="ja-JP" altLang="en-US" dirty="0" smtClean="0">
                <a:solidFill>
                  <a:schemeClr val="tx1"/>
                </a:solidFill>
              </a:rPr>
              <a:t>：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644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今後</a:t>
            </a:r>
            <a:r>
              <a:rPr lang="ja-JP" altLang="en-US" dirty="0"/>
              <a:t>の</a:t>
            </a:r>
            <a:r>
              <a:rPr lang="ja-JP" altLang="en-US" dirty="0" smtClean="0"/>
              <a:t>計画と役割分担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85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6399" y="39735"/>
            <a:ext cx="8331202" cy="1246139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研修企画</a:t>
            </a:r>
            <a:r>
              <a:rPr lang="ja-JP" altLang="en-US" dirty="0"/>
              <a:t>にあたり悩んだ</a:t>
            </a:r>
            <a:r>
              <a:rPr lang="ja-JP" altLang="en-US" dirty="0" smtClean="0"/>
              <a:t>点・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dirty="0"/>
              <a:t>アドバイス</a:t>
            </a:r>
            <a:r>
              <a:rPr kumimoji="1" lang="ja-JP" altLang="en-US" dirty="0" smtClean="0"/>
              <a:t>を受けたい点</a:t>
            </a:r>
            <a:r>
              <a:rPr kumimoji="1" lang="ja-JP" altLang="en-US" dirty="0" smtClean="0">
                <a:solidFill>
                  <a:srgbClr val="FF0000"/>
                </a:solidFill>
              </a:rPr>
              <a:t>（必須）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17</a:t>
            </a:fld>
            <a:endParaRPr lang="ja-JP" altLang="en-US"/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399" y="1285875"/>
            <a:ext cx="8331202" cy="5200650"/>
          </a:xfrm>
        </p:spPr>
        <p:txBody>
          <a:bodyPr/>
          <a:lstStyle/>
          <a:p>
            <a:pPr marL="0" lvl="0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98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研修企画の意図（まとめ）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705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作成に向けて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399" y="3159415"/>
            <a:ext cx="8331202" cy="3409954"/>
          </a:xfrm>
        </p:spPr>
        <p:txBody>
          <a:bodyPr>
            <a:normAutofit/>
          </a:bodyPr>
          <a:lstStyle/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フォント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000" dirty="0" err="1" smtClean="0">
                <a:solidFill>
                  <a:schemeClr val="tx1"/>
                </a:solidFill>
              </a:rPr>
              <a:t>Meiryo</a:t>
            </a:r>
            <a:r>
              <a:rPr lang="en-US" altLang="ja-JP" sz="2000" dirty="0" smtClean="0">
                <a:solidFill>
                  <a:schemeClr val="tx1"/>
                </a:solidFill>
              </a:rPr>
              <a:t> UI</a:t>
            </a:r>
            <a:r>
              <a:rPr lang="ja-JP" altLang="en-US" sz="2000" dirty="0" smtClean="0">
                <a:solidFill>
                  <a:schemeClr val="tx1"/>
                </a:solidFill>
              </a:rPr>
              <a:t>もしくは、</a:t>
            </a:r>
            <a:r>
              <a:rPr lang="en-US" altLang="ja-JP" sz="2000" dirty="0" smtClean="0">
                <a:solidFill>
                  <a:schemeClr val="tx1"/>
                </a:solidFill>
              </a:rPr>
              <a:t>MS</a:t>
            </a:r>
            <a:r>
              <a:rPr lang="ja-JP" altLang="en-US" sz="2000" dirty="0" smtClean="0">
                <a:solidFill>
                  <a:schemeClr val="tx1"/>
                </a:solidFill>
              </a:rPr>
              <a:t>ゴシックをご使用ください</a:t>
            </a:r>
            <a:endParaRPr lang="en-US" altLang="ja-JP" sz="2000" dirty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文字ポイント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chemeClr val="tx1"/>
                </a:solidFill>
              </a:rPr>
              <a:t>テーマは</a:t>
            </a:r>
            <a:r>
              <a:rPr lang="en-US" altLang="ja-JP" sz="2000" dirty="0" smtClean="0">
                <a:solidFill>
                  <a:schemeClr val="tx1"/>
                </a:solidFill>
              </a:rPr>
              <a:t>40</a:t>
            </a:r>
            <a:r>
              <a:rPr lang="ja-JP" altLang="en-US" sz="2000" dirty="0" smtClean="0">
                <a:solidFill>
                  <a:schemeClr val="tx1"/>
                </a:solidFill>
              </a:rPr>
              <a:t>ポイント以上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chemeClr val="tx1"/>
                </a:solidFill>
              </a:rPr>
              <a:t>テキストは原則</a:t>
            </a:r>
            <a:r>
              <a:rPr lang="en-US" altLang="ja-JP" sz="2000" dirty="0" smtClean="0">
                <a:solidFill>
                  <a:schemeClr val="tx1"/>
                </a:solidFill>
              </a:rPr>
              <a:t>18</a:t>
            </a:r>
            <a:r>
              <a:rPr lang="ja-JP" altLang="en-US" sz="2000" dirty="0" smtClean="0">
                <a:solidFill>
                  <a:schemeClr val="tx1"/>
                </a:solidFill>
              </a:rPr>
              <a:t>ポイント以上、をご使用ください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tx1"/>
                </a:solidFill>
              </a:rPr>
              <a:t>■枚数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chemeClr val="tx1"/>
                </a:solidFill>
              </a:rPr>
              <a:t>スライド枚数は、少々追加していただいても構いません。</a:t>
            </a:r>
            <a:endParaRPr lang="en-US" altLang="ja-JP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tx1"/>
                </a:solidFill>
              </a:rPr>
              <a:t>■色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ja-JP" altLang="en-US" sz="2000" dirty="0" smtClean="0">
                <a:solidFill>
                  <a:schemeClr val="tx1"/>
                </a:solidFill>
              </a:rPr>
              <a:t>自由にご選択ください。配布資料はモノクロ印刷です。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06399" y="1718908"/>
            <a:ext cx="8447145" cy="8635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n"/>
              <a:defRPr kumimoji="1" sz="2800" kern="120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41338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804863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074738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252538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000" dirty="0"/>
              <a:t>都道府県における相談支援機能の強化に向けて</a:t>
            </a:r>
            <a:r>
              <a:rPr lang="ja-JP" altLang="en-US" sz="2000" dirty="0" smtClean="0"/>
              <a:t>、地域</a:t>
            </a:r>
            <a:r>
              <a:rPr lang="ja-JP" altLang="en-US" sz="2000" dirty="0"/>
              <a:t>の現状の課題、問題を把握し、それらの解決</a:t>
            </a:r>
            <a:r>
              <a:rPr lang="ja-JP" altLang="en-US" sz="2000" dirty="0" smtClean="0"/>
              <a:t>や質</a:t>
            </a:r>
            <a:r>
              <a:rPr lang="ja-JP" altLang="en-US" sz="2000" dirty="0"/>
              <a:t>の向上のための研修を企画・実施・</a:t>
            </a:r>
            <a:r>
              <a:rPr lang="ja-JP" altLang="en-US" sz="2000" dirty="0" smtClean="0"/>
              <a:t>評価できることを目指す</a:t>
            </a:r>
            <a:endParaRPr lang="en-US" altLang="ja-JP" sz="2000" dirty="0" smtClean="0">
              <a:solidFill>
                <a:srgbClr val="0070C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6399" y="1318797"/>
            <a:ext cx="3892469" cy="40011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指導者研修</a:t>
            </a:r>
            <a:r>
              <a:rPr kumimoji="1"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前期日程）</a:t>
            </a:r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ねら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い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402136" y="2714049"/>
            <a:ext cx="8447145" cy="31376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n"/>
              <a:defRPr kumimoji="1" sz="2800" kern="1200">
                <a:solidFill>
                  <a:srgbClr val="0000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541338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l"/>
              <a:defRPr kumimoji="1" sz="2400" kern="120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804863" indent="-26352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074738" indent="-2698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ü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252538" indent="-1778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 smtClean="0">
                <a:solidFill>
                  <a:schemeClr val="accent6">
                    <a:lumMod val="75000"/>
                  </a:schemeClr>
                </a:solidFill>
              </a:rPr>
              <a:t>＊３都道府県チームを１グループとして編成する予定です。</a:t>
            </a:r>
            <a:endParaRPr lang="en-US" altLang="ja-JP" sz="1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43752" y="1122368"/>
            <a:ext cx="8700247" cy="1640497"/>
          </a:xfrm>
        </p:spPr>
        <p:txBody>
          <a:bodyPr anchor="t" anchorCtr="0">
            <a:normAutofit/>
          </a:bodyPr>
          <a:lstStyle/>
          <a:p>
            <a:pPr algn="l"/>
            <a:r>
              <a:rPr kumimoji="1" lang="ja-JP" altLang="en-US" sz="2400" dirty="0" smtClean="0"/>
              <a:t>研修テーマ</a:t>
            </a:r>
            <a:endParaRPr kumimoji="1" lang="ja-JP" altLang="en-US" sz="2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45067" y="3838351"/>
            <a:ext cx="7755466" cy="1977658"/>
          </a:xfrm>
        </p:spPr>
        <p:txBody>
          <a:bodyPr>
            <a:normAutofit fontScale="92500" lnSpcReduction="10000"/>
          </a:bodyPr>
          <a:lstStyle/>
          <a:p>
            <a:endParaRPr kumimoji="1"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都道府県名：</a:t>
            </a:r>
            <a:endParaRPr lang="en-US" altLang="ja-JP" dirty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代表者氏名（所属）：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研修企画者氏名（所属）：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/>
                </a:solidFill>
              </a:rPr>
              <a:t>主催・共催等：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7776" y="74465"/>
            <a:ext cx="806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がん相談支援センター相談員</a:t>
            </a:r>
            <a:r>
              <a:rPr lang="ja-JP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指導者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研修企画案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7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ねがい＝目ざす相談員像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399" y="1285874"/>
            <a:ext cx="8331202" cy="5200651"/>
          </a:xfrm>
        </p:spPr>
        <p:txBody>
          <a:bodyPr>
            <a:noAutofit/>
          </a:bodyPr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目ざす</a:t>
            </a:r>
            <a:r>
              <a:rPr lang="ja-JP" altLang="en-US" dirty="0" smtClean="0"/>
              <a:t>相談員像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コメント</a:t>
            </a:r>
            <a:r>
              <a:rPr lang="ja-JP" altLang="en-US" dirty="0"/>
              <a:t>）全てのがん相談に共通するような姿勢、理想とする、目ざす相談員像を話し合い、お書きください。抽象度は高く！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理由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234331" y="228138"/>
            <a:ext cx="15568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順番入れ替え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747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617" y="180879"/>
            <a:ext cx="8626765" cy="956734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都道府県のがん相談をとりまく現状と課題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■基礎情報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r>
              <a:rPr lang="ja-JP" altLang="en-US" dirty="0" smtClean="0">
                <a:solidFill>
                  <a:schemeClr val="tx1"/>
                </a:solidFill>
              </a:rPr>
              <a:t>コメント）都道府県のがん罹患数、死亡者数、死亡者割合、高齢化率、地域特性（交通事情、産業、家族形態など）、がん診療連携拠点病院やがん医療などの情報</a:t>
            </a:r>
            <a:r>
              <a:rPr lang="ja-JP" altLang="en-US" dirty="0">
                <a:solidFill>
                  <a:schemeClr val="tx1"/>
                </a:solidFill>
              </a:rPr>
              <a:t>の</a:t>
            </a:r>
            <a:r>
              <a:rPr lang="ja-JP" altLang="en-US" dirty="0" smtClean="0">
                <a:solidFill>
                  <a:schemeClr val="tx1"/>
                </a:solidFill>
              </a:rPr>
              <a:t>情報、がん医療における都道府県の計画や目標などを</a:t>
            </a:r>
            <a:r>
              <a:rPr lang="ja-JP" altLang="en-US" dirty="0">
                <a:solidFill>
                  <a:schemeClr val="tx1"/>
                </a:solidFill>
              </a:rPr>
              <a:t>まとめてお書きください。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marL="0" indent="0">
              <a:buClr>
                <a:schemeClr val="accent4">
                  <a:lumMod val="60000"/>
                  <a:lumOff val="40000"/>
                </a:schemeClr>
              </a:buClr>
              <a:buNone/>
            </a:pPr>
            <a:endParaRPr lang="en-US" altLang="ja-JP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474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617" y="180879"/>
            <a:ext cx="8626765" cy="956734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都道府県のがん相談をとりまく現状と課題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398" y="1305701"/>
            <a:ext cx="8331202" cy="5200650"/>
          </a:xfrm>
        </p:spPr>
        <p:txBody>
          <a:bodyPr/>
          <a:lstStyle/>
          <a:p>
            <a:r>
              <a:rPr lang="ja-JP" altLang="en-US" dirty="0" smtClean="0"/>
              <a:t>がん</a:t>
            </a:r>
            <a:r>
              <a:rPr lang="ja-JP" altLang="en-US" dirty="0"/>
              <a:t>相談支援における現状と</a:t>
            </a:r>
            <a:r>
              <a:rPr lang="ja-JP" altLang="en-US" dirty="0" smtClean="0"/>
              <a:t>課題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コメント</a:t>
            </a:r>
            <a:r>
              <a:rPr lang="ja-JP" altLang="en-US" dirty="0"/>
              <a:t>）相談の傾向、相談員の状況（経験年数や異動状況など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ja-JP" altLang="en-US" dirty="0"/>
          </a:p>
          <a:p>
            <a:r>
              <a:rPr lang="ja-JP" altLang="en-US" dirty="0" smtClean="0"/>
              <a:t>相談員</a:t>
            </a:r>
            <a:r>
              <a:rPr lang="ja-JP" altLang="en-US" dirty="0"/>
              <a:t>の学習</a:t>
            </a:r>
            <a:r>
              <a:rPr lang="ja-JP" altLang="en-US" dirty="0" smtClean="0"/>
              <a:t>ニーズ</a:t>
            </a:r>
            <a:r>
              <a:rPr lang="ja-JP" altLang="en-US" dirty="0" smtClean="0">
                <a:solidFill>
                  <a:schemeClr val="accent4"/>
                </a:solidFill>
              </a:rPr>
              <a:t>（←追加）</a:t>
            </a:r>
            <a:endParaRPr lang="ja-JP" alt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4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617" y="180879"/>
            <a:ext cx="8626765" cy="95673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これまで開催された研修の概要と課題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000" dirty="0" smtClean="0"/>
              <a:t>前任者からの引継ぎ、申し送り事項も含む</a:t>
            </a:r>
            <a:endParaRPr lang="en-US" altLang="ja-JP" sz="2000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459962" y="14382"/>
            <a:ext cx="15568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順番入れ替え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26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8617" y="180879"/>
            <a:ext cx="8626765" cy="95673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研修テーマ</a:t>
            </a:r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1483" y="1277195"/>
            <a:ext cx="8331202" cy="5200650"/>
          </a:xfrm>
        </p:spPr>
        <p:txBody>
          <a:bodyPr/>
          <a:lstStyle/>
          <a:p>
            <a:r>
              <a:rPr lang="ja-JP" altLang="en-US" dirty="0" smtClean="0"/>
              <a:t>優先</a:t>
            </a:r>
            <a:r>
              <a:rPr lang="ja-JP" altLang="en-US" dirty="0"/>
              <a:t>順位の高い課題、解決すべき課題と理由</a:t>
            </a:r>
          </a:p>
          <a:p>
            <a:pPr lvl="1"/>
            <a:endParaRPr lang="en-US" altLang="ja-JP" dirty="0" smtClean="0"/>
          </a:p>
          <a:p>
            <a:endParaRPr lang="ja-JP" altLang="en-US" dirty="0"/>
          </a:p>
          <a:p>
            <a:r>
              <a:rPr lang="ja-JP" altLang="en-US" dirty="0" smtClean="0"/>
              <a:t>今回</a:t>
            </a:r>
            <a:r>
              <a:rPr lang="ja-JP" altLang="en-US" dirty="0"/>
              <a:t>取り上げる予定の研修</a:t>
            </a:r>
            <a:r>
              <a:rPr lang="ja-JP" altLang="en-US" dirty="0" smtClean="0"/>
              <a:t>テーマ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ja-JP" altLang="en-US" dirty="0"/>
          </a:p>
          <a:p>
            <a:r>
              <a:rPr lang="ja-JP" altLang="en-US" dirty="0" smtClean="0"/>
              <a:t>受講後</a:t>
            </a:r>
            <a:r>
              <a:rPr lang="ja-JP" altLang="en-US" dirty="0"/>
              <a:t>に、「何がどうできるようになっていて欲しいか</a:t>
            </a:r>
            <a:r>
              <a:rPr lang="ja-JP" altLang="en-US" dirty="0" smtClean="0"/>
              <a:t>」</a:t>
            </a:r>
            <a:r>
              <a:rPr lang="ja-JP" altLang="en-US" dirty="0" smtClean="0">
                <a:solidFill>
                  <a:schemeClr val="accent4"/>
                </a:solidFill>
              </a:rPr>
              <a:t>（←追加）</a:t>
            </a:r>
            <a:endParaRPr lang="en-US" altLang="ja-JP" sz="1600" dirty="0" smtClean="0">
              <a:solidFill>
                <a:schemeClr val="accent4"/>
              </a:solidFill>
            </a:endParaRPr>
          </a:p>
          <a:p>
            <a:pPr lvl="1"/>
            <a:endParaRPr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0345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対象</a:t>
            </a:r>
            <a:r>
              <a:rPr lang="ja-JP" altLang="en-US" dirty="0" smtClean="0"/>
              <a:t>、学習内容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>
                <a:solidFill>
                  <a:schemeClr val="tx1"/>
                </a:solidFill>
              </a:rPr>
              <a:t>対象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/>
              <a:t>コメント）他</a:t>
            </a:r>
            <a:r>
              <a:rPr lang="ja-JP" altLang="en-US" dirty="0"/>
              <a:t>の地域や他職種も受け入れるか、履修した研修を設定するか、経験年数を限定する</a:t>
            </a:r>
            <a:r>
              <a:rPr lang="ja-JP" altLang="en-US" dirty="0" smtClean="0"/>
              <a:t>かなど</a:t>
            </a:r>
            <a:endParaRPr lang="en-US" altLang="ja-JP" dirty="0" smtClean="0"/>
          </a:p>
          <a:p>
            <a:pPr lvl="1"/>
            <a:endParaRPr lang="en-US" altLang="ja-JP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altLang="ja-JP" dirty="0">
              <a:solidFill>
                <a:schemeClr val="tx1"/>
              </a:solidFill>
            </a:endParaRPr>
          </a:p>
          <a:p>
            <a:pPr lvl="0"/>
            <a:r>
              <a:rPr lang="ja-JP" altLang="en-US" dirty="0" smtClean="0">
                <a:solidFill>
                  <a:schemeClr val="tx1"/>
                </a:solidFill>
              </a:rPr>
              <a:t>学習内容（内容の諸要素）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r>
              <a:rPr lang="ja-JP" altLang="en-US" dirty="0" smtClean="0"/>
              <a:t>コメント）テーマ</a:t>
            </a:r>
            <a:r>
              <a:rPr lang="ja-JP" altLang="en-US" dirty="0"/>
              <a:t>に関連する学習内容や大切な要素を挙げ、絞り込んで記載</a:t>
            </a:r>
            <a:endParaRPr lang="en-US" altLang="ja-JP" dirty="0"/>
          </a:p>
          <a:p>
            <a:pPr lvl="1"/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FE5E-7325-4495-8E4E-1EE4187D59B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14435" y="42889"/>
            <a:ext cx="64633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追加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554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1697</TotalTime>
  <Words>778</Words>
  <Application>Microsoft Office PowerPoint</Application>
  <PresentationFormat>画面に合わせる (4:3)</PresentationFormat>
  <Paragraphs>140</Paragraphs>
  <Slides>18</Slides>
  <Notes>9</Notes>
  <HiddenSlides>7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4" baseType="lpstr">
      <vt:lpstr>Meiryo UI</vt:lpstr>
      <vt:lpstr>ＭＳ Ｐゴシック</vt:lpstr>
      <vt:lpstr>Arial</vt:lpstr>
      <vt:lpstr>Calibri</vt:lpstr>
      <vt:lpstr>Wingdings</vt:lpstr>
      <vt:lpstr>Office テーマ</vt:lpstr>
      <vt:lpstr>【事前課題】研修企画案の提出</vt:lpstr>
      <vt:lpstr>作成に向けて</vt:lpstr>
      <vt:lpstr>研修テーマ</vt:lpstr>
      <vt:lpstr>ねがい＝目ざす相談員像</vt:lpstr>
      <vt:lpstr>都道府県のがん相談をとりまく現状と課題</vt:lpstr>
      <vt:lpstr>都道府県のがん相談をとりまく現状と課題</vt:lpstr>
      <vt:lpstr>これまで開催された研修の概要と課題</vt:lpstr>
      <vt:lpstr>研修テーマ</vt:lpstr>
      <vt:lpstr>対象、学習内容</vt:lpstr>
      <vt:lpstr>研修の目的、学習目標</vt:lpstr>
      <vt:lpstr>PowerPoint プレゼンテーション</vt:lpstr>
      <vt:lpstr>研修テーマと研修概要</vt:lpstr>
      <vt:lpstr>プログラム</vt:lpstr>
      <vt:lpstr>研修の詳細</vt:lpstr>
      <vt:lpstr>研修評価</vt:lpstr>
      <vt:lpstr>今後の計画と役割分担</vt:lpstr>
      <vt:lpstr>研修企画にあたり悩んだ点・ アドバイスを受けたい点（必須）</vt:lpstr>
      <vt:lpstr>研修企画の意図（まとめ）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認定証</dc:title>
  <dc:creator>NCC-CIS10</dc:creator>
  <cp:lastModifiedBy>櫻井　雅代</cp:lastModifiedBy>
  <cp:revision>91</cp:revision>
  <cp:lastPrinted>2018-12-06T07:54:23Z</cp:lastPrinted>
  <dcterms:created xsi:type="dcterms:W3CDTF">2016-10-18T02:54:00Z</dcterms:created>
  <dcterms:modified xsi:type="dcterms:W3CDTF">2019-05-15T03:11:52Z</dcterms:modified>
</cp:coreProperties>
</file>