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14"/>
  </p:notesMasterIdLst>
  <p:sldIdLst>
    <p:sldId id="426" r:id="rId2"/>
    <p:sldId id="461" r:id="rId3"/>
    <p:sldId id="450" r:id="rId4"/>
    <p:sldId id="427" r:id="rId5"/>
    <p:sldId id="451" r:id="rId6"/>
    <p:sldId id="462" r:id="rId7"/>
    <p:sldId id="430" r:id="rId8"/>
    <p:sldId id="456" r:id="rId9"/>
    <p:sldId id="432" r:id="rId10"/>
    <p:sldId id="457" r:id="rId11"/>
    <p:sldId id="459" r:id="rId12"/>
    <p:sldId id="458" r:id="rId13"/>
  </p:sldIdLst>
  <p:sldSz cx="12192000" cy="68580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FF33CC"/>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29" autoAdjust="0"/>
    <p:restoredTop sz="78809" autoAdjust="0"/>
  </p:normalViewPr>
  <p:slideViewPr>
    <p:cSldViewPr snapToGrid="0">
      <p:cViewPr varScale="1">
        <p:scale>
          <a:sx n="75" d="100"/>
          <a:sy n="75" d="100"/>
        </p:scale>
        <p:origin x="66" y="3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18831" cy="495029"/>
          </a:xfrm>
          <a:prstGeom prst="rect">
            <a:avLst/>
          </a:prstGeom>
        </p:spPr>
        <p:txBody>
          <a:bodyPr vert="horz" lIns="90644" tIns="45322" rIns="90644" bIns="45322"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4" y="1"/>
            <a:ext cx="2918831" cy="495029"/>
          </a:xfrm>
          <a:prstGeom prst="rect">
            <a:avLst/>
          </a:prstGeom>
        </p:spPr>
        <p:txBody>
          <a:bodyPr vert="horz" lIns="90644" tIns="45322" rIns="90644" bIns="45322" rtlCol="0"/>
          <a:lstStyle>
            <a:lvl1pPr algn="r">
              <a:defRPr sz="1200"/>
            </a:lvl1pPr>
          </a:lstStyle>
          <a:p>
            <a:fld id="{0EF05E47-5C2E-47AC-BB4D-3E51DAB17991}" type="datetimeFigureOut">
              <a:rPr kumimoji="1" lang="ja-JP" altLang="en-US" smtClean="0"/>
              <a:t>2022/3/23</a:t>
            </a:fld>
            <a:endParaRPr kumimoji="1" lang="ja-JP" altLang="en-US"/>
          </a:p>
        </p:txBody>
      </p:sp>
      <p:sp>
        <p:nvSpPr>
          <p:cNvPr id="4" name="スライド イメージ プレースホルダー 3"/>
          <p:cNvSpPr>
            <a:spLocks noGrp="1" noRot="1" noChangeAspect="1"/>
          </p:cNvSpPr>
          <p:nvPr>
            <p:ph type="sldImg" idx="2"/>
          </p:nvPr>
        </p:nvSpPr>
        <p:spPr>
          <a:xfrm>
            <a:off x="407988" y="1233488"/>
            <a:ext cx="5919787" cy="3330575"/>
          </a:xfrm>
          <a:prstGeom prst="rect">
            <a:avLst/>
          </a:prstGeom>
          <a:noFill/>
          <a:ln w="12700">
            <a:solidFill>
              <a:prstClr val="black"/>
            </a:solidFill>
          </a:ln>
        </p:spPr>
        <p:txBody>
          <a:bodyPr vert="horz" lIns="90644" tIns="45322" rIns="90644" bIns="45322" rtlCol="0" anchor="ctr"/>
          <a:lstStyle/>
          <a:p>
            <a:endParaRPr lang="ja-JP" altLang="en-US"/>
          </a:p>
        </p:txBody>
      </p:sp>
      <p:sp>
        <p:nvSpPr>
          <p:cNvPr id="5" name="ノート プレースホルダー 4"/>
          <p:cNvSpPr>
            <a:spLocks noGrp="1"/>
          </p:cNvSpPr>
          <p:nvPr>
            <p:ph type="body" sz="quarter" idx="3"/>
          </p:nvPr>
        </p:nvSpPr>
        <p:spPr>
          <a:xfrm>
            <a:off x="673577" y="4748164"/>
            <a:ext cx="5388610" cy="3884860"/>
          </a:xfrm>
          <a:prstGeom prst="rect">
            <a:avLst/>
          </a:prstGeom>
        </p:spPr>
        <p:txBody>
          <a:bodyPr vert="horz" lIns="90644" tIns="45322" rIns="90644" bIns="45322"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0644" tIns="45322" rIns="90644" bIns="45322"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4" y="9371286"/>
            <a:ext cx="2918831" cy="495028"/>
          </a:xfrm>
          <a:prstGeom prst="rect">
            <a:avLst/>
          </a:prstGeom>
        </p:spPr>
        <p:txBody>
          <a:bodyPr vert="horz" lIns="90644" tIns="45322" rIns="90644" bIns="45322" rtlCol="0" anchor="b"/>
          <a:lstStyle>
            <a:lvl1pPr algn="r">
              <a:defRPr sz="1200"/>
            </a:lvl1pPr>
          </a:lstStyle>
          <a:p>
            <a:fld id="{1AA2E0AB-74B6-419D-90F4-9DD3D6D5E4DC}" type="slidenum">
              <a:rPr kumimoji="1" lang="ja-JP" altLang="en-US" smtClean="0"/>
              <a:t>‹#›</a:t>
            </a:fld>
            <a:endParaRPr kumimoji="1" lang="ja-JP" altLang="en-US"/>
          </a:p>
        </p:txBody>
      </p:sp>
    </p:spTree>
    <p:extLst>
      <p:ext uri="{BB962C8B-B14F-4D97-AF65-F5344CB8AC3E}">
        <p14:creationId xmlns:p14="http://schemas.microsoft.com/office/powerpoint/2010/main" val="310828416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がんと診断されて間もない人への情報提供資材</a:t>
            </a:r>
          </a:p>
          <a:p>
            <a:r>
              <a:rPr kumimoji="1" lang="ja-JP" altLang="en-US" dirty="0"/>
              <a:t>「がんと診断されたあなたに　知ってほしいこと」の</a:t>
            </a:r>
          </a:p>
          <a:p>
            <a:r>
              <a:rPr kumimoji="1" lang="ja-JP" altLang="en-US" dirty="0"/>
              <a:t>作成経緯と活用方法について、簡単に説明させていただきます。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1AA2E0AB-74B6-419D-90F4-9DD3D6D5E4DC}" type="slidenum">
              <a:rPr kumimoji="1" lang="ja-JP" altLang="en-US" smtClean="0"/>
              <a:t>1</a:t>
            </a:fld>
            <a:endParaRPr kumimoji="1" lang="ja-JP" altLang="en-US"/>
          </a:p>
        </p:txBody>
      </p:sp>
    </p:spTree>
    <p:extLst>
      <p:ext uri="{BB962C8B-B14F-4D97-AF65-F5344CB8AC3E}">
        <p14:creationId xmlns:p14="http://schemas.microsoft.com/office/powerpoint/2010/main" val="39640776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lnSpc>
                <a:spcPts val="1400"/>
              </a:lnSpc>
            </a:pP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患者にとってのメリットはもちろん相談支援センターの他職種チームによるサポートを受けて頂くことが第</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1</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ですが、この冊子には書ききれない情報についても、アクセスの方法を記載していますので、正しい情報にアクセスしやすくなり、地域のがん情報やがんの冊子なども併せて手に取ることでそれぞれの状況に応じた情報を得やすくなると思います。</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lnSpc>
                <a:spcPts val="1400"/>
              </a:lnSpc>
            </a:pP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lnSpc>
                <a:spcPts val="1400"/>
              </a:lnSpc>
            </a:pP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この冊子を手に取って頂いてがん相談支援センターのサポートを受けたり、今後の治療や生活に必要な情報にたどり着いていただいたりすることで、冊子のメリットを感じて頂ければ、冊子を渡してくれた医療者への信頼にもつながるのではないかと思います。</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lnSpc>
                <a:spcPts val="1400"/>
              </a:lnSpc>
            </a:pP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lnSpc>
                <a:spcPts val="1400"/>
              </a:lnSpc>
            </a:pP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本日は多くの先生方にご参加頂いていますが、是非先生や先生のご施設の医療スタッフから一人でも多くの患者さんに冊子をお渡し頂きますようにお願い致します。</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lnSpc>
                <a:spcPts val="1400"/>
              </a:lnSpc>
            </a:pP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ありがとうございました。</a:t>
            </a:r>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endParaRPr kumimoji="1" lang="ja-JP" altLang="en-US" dirty="0"/>
          </a:p>
        </p:txBody>
      </p:sp>
      <p:sp>
        <p:nvSpPr>
          <p:cNvPr id="4" name="スライド番号プレースホルダー 3"/>
          <p:cNvSpPr>
            <a:spLocks noGrp="1"/>
          </p:cNvSpPr>
          <p:nvPr>
            <p:ph type="sldNum" sz="quarter" idx="5"/>
          </p:nvPr>
        </p:nvSpPr>
        <p:spPr/>
        <p:txBody>
          <a:bodyPr/>
          <a:lstStyle/>
          <a:p>
            <a:pPr defTabSz="906445">
              <a:defRPr/>
            </a:pPr>
            <a:fld id="{28D3C079-7625-4EE2-A033-E12E38DD5BCC}" type="slidenum">
              <a:rPr lang="ja-JP" altLang="en-US">
                <a:solidFill>
                  <a:prstClr val="black"/>
                </a:solidFill>
                <a:latin typeface="游ゴシック" panose="020F0502020204030204"/>
                <a:ea typeface="游ゴシック" panose="020B0400000000000000" pitchFamily="50" charset="-128"/>
              </a:rPr>
              <a:pPr defTabSz="906445">
                <a:defRPr/>
              </a:pPr>
              <a:t>10</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4585220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では、ここからは、</a:t>
            </a:r>
          </a:p>
          <a:p>
            <a:pPr algn="just"/>
            <a:r>
              <a:rPr lang="ja-JP" altLang="ja-JP" sz="1800" b="0" kern="100" dirty="0">
                <a:effectLst/>
                <a:latin typeface="游明朝" panose="02020400000000000000" pitchFamily="18" charset="-128"/>
                <a:ea typeface="游明朝" panose="02020400000000000000" pitchFamily="18" charset="-128"/>
                <a:cs typeface="Times New Roman" panose="02020603050405020304" pitchFamily="18" charset="0"/>
              </a:rPr>
              <a:t>「本冊子」の周知に関わるスケジュールと付随して実施している関連調査についても説明させていただきます。</a:t>
            </a:r>
          </a:p>
          <a:p>
            <a:pPr algn="just"/>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 </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この「がんと診断されたあなたに知ってほしいこと」の冊子は、すでに</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2022</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年</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2</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月より「がん情報サービス」の</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Web</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サイト上で公開させていただいています。</a:t>
            </a:r>
          </a:p>
          <a:p>
            <a:pPr algn="just"/>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青字でたどり先をお示ししています。あるいは、検索窓でお探しください。</a:t>
            </a:r>
          </a:p>
          <a:p>
            <a:pPr algn="just"/>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 </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そして、病院内のスタッフにご案内いただく際に、ご利用、ご参考にしていただける資材、こちらの案内もその一つですが、拠点病院のサポートページにご案内させていただきますので、ご活用いただければ幸いです。</a:t>
            </a:r>
          </a:p>
          <a:p>
            <a:pPr algn="just"/>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 </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また冊子本体については、がんの冊子発注システムでご購入いただくことが可能になっています。こちらの発注システムについては、すでに全国のがん相談支援センターにご利用いただいていますので、詳しくは、相談支援センターにおたずねください。</a:t>
            </a:r>
          </a:p>
          <a:p>
            <a:pPr algn="just"/>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 </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右側にお示ししている「冊子の活用効果に関する調査」については、</a:t>
            </a:r>
          </a:p>
          <a:p>
            <a:pPr algn="just"/>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・医師のみなさまを対象とした使い勝手等に関する検討</a:t>
            </a:r>
          </a:p>
          <a:p>
            <a:pPr algn="just"/>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・相談支援センターを中心とした施設内での効果的な周知と活用方法に関する調査</a:t>
            </a:r>
          </a:p>
          <a:p>
            <a:pPr algn="just"/>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の</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2</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つを実施しています。</a:t>
            </a:r>
          </a:p>
          <a:p>
            <a:pPr algn="just"/>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 </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どのように配布・活用すると患者さんに確実にこの冊子や情報が届くのか、すでに各施設で実施されている方法や流れも踏まえて、よりよい方法、好事例といったものを全国の拠点病院でも共有できればと考えています。調査結果については、部会等を通してご報告させていただく予定です。</a:t>
            </a:r>
          </a:p>
          <a:p>
            <a:endParaRPr kumimoji="1" lang="ja-JP" altLang="en-US" b="1" dirty="0"/>
          </a:p>
        </p:txBody>
      </p:sp>
      <p:sp>
        <p:nvSpPr>
          <p:cNvPr id="4" name="スライド番号プレースホルダー 3"/>
          <p:cNvSpPr>
            <a:spLocks noGrp="1"/>
          </p:cNvSpPr>
          <p:nvPr>
            <p:ph type="sldNum" sz="quarter" idx="5"/>
          </p:nvPr>
        </p:nvSpPr>
        <p:spPr/>
        <p:txBody>
          <a:bodyPr/>
          <a:lstStyle/>
          <a:p>
            <a:fld id="{1AA2E0AB-74B6-419D-90F4-9DD3D6D5E4DC}" type="slidenum">
              <a:rPr kumimoji="1" lang="ja-JP" altLang="en-US" smtClean="0"/>
              <a:t>11</a:t>
            </a:fld>
            <a:endParaRPr kumimoji="1" lang="ja-JP" altLang="en-US"/>
          </a:p>
        </p:txBody>
      </p:sp>
    </p:spTree>
    <p:extLst>
      <p:ext uri="{BB962C8B-B14F-4D97-AF65-F5344CB8AC3E}">
        <p14:creationId xmlns:p14="http://schemas.microsoft.com/office/powerpoint/2010/main" val="17791629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この冊子を活用いただき、一人でも多くのがん患者さんが、できるだけ早く、適切な情報につながり、拠点病院のみなさまが提供されている支援につながっていただけるよう願っています。</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本日は貴重なお時間をありがとうございました。</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ご清聴ありがとうございました。</a:t>
            </a:r>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endParaRPr kumimoji="1" lang="ja-JP" altLang="en-US" b="1" dirty="0"/>
          </a:p>
        </p:txBody>
      </p:sp>
      <p:sp>
        <p:nvSpPr>
          <p:cNvPr id="4" name="スライド番号プレースホルダー 3"/>
          <p:cNvSpPr>
            <a:spLocks noGrp="1"/>
          </p:cNvSpPr>
          <p:nvPr>
            <p:ph type="sldNum" sz="quarter" idx="5"/>
          </p:nvPr>
        </p:nvSpPr>
        <p:spPr/>
        <p:txBody>
          <a:bodyPr/>
          <a:lstStyle/>
          <a:p>
            <a:fld id="{1AA2E0AB-74B6-419D-90F4-9DD3D6D5E4DC}" type="slidenum">
              <a:rPr kumimoji="1" lang="ja-JP" altLang="en-US" smtClean="0"/>
              <a:t>12</a:t>
            </a:fld>
            <a:endParaRPr kumimoji="1" lang="ja-JP" altLang="en-US"/>
          </a:p>
        </p:txBody>
      </p:sp>
    </p:spTree>
    <p:extLst>
      <p:ext uri="{BB962C8B-B14F-4D97-AF65-F5344CB8AC3E}">
        <p14:creationId xmlns:p14="http://schemas.microsoft.com/office/powerpoint/2010/main" val="42618310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2020</a:t>
            </a:r>
            <a:r>
              <a:rPr kumimoji="1" lang="ja-JP" altLang="en-US" dirty="0"/>
              <a:t>年の秋に、「がん情報サービス」の運営を行っているがん情報編集委員会から、がんの冊子の一つとして、相談支援センターの周知が図られる資材作成の提案　がありました。</a:t>
            </a:r>
          </a:p>
          <a:p>
            <a:r>
              <a:rPr kumimoji="1" lang="ja-JP" altLang="en-US" dirty="0"/>
              <a:t>また、現在の拠点病院の整備指針に書かれている</a:t>
            </a:r>
          </a:p>
          <a:p>
            <a:r>
              <a:rPr kumimoji="1" lang="ja-JP" altLang="en-US" dirty="0"/>
              <a:t>「主治医等から相談支援センターについて説明する等、診断初期の段階から相談支援センターの周知が図られる体制を整備すること」について、都道府県がん診療連携拠点病院連絡協議会　情報提供・相談支援部会から、こうした内容を明記すべきと提案していた、という経緯がありました。</a:t>
            </a:r>
          </a:p>
          <a:p>
            <a:endParaRPr kumimoji="1" lang="ja-JP" altLang="en-US" dirty="0"/>
          </a:p>
          <a:p>
            <a:r>
              <a:rPr kumimoji="1" lang="ja-JP" altLang="en-US" dirty="0"/>
              <a:t>臨床現場で活用できる資材にするためにも、共同で資材作成を行おうということとなり、</a:t>
            </a:r>
            <a:r>
              <a:rPr kumimoji="1" lang="en-US" altLang="ja-JP" dirty="0"/>
              <a:t>2021</a:t>
            </a:r>
            <a:r>
              <a:rPr kumimoji="1" lang="ja-JP" altLang="en-US" dirty="0"/>
              <a:t>年</a:t>
            </a:r>
            <a:r>
              <a:rPr kumimoji="1" lang="en-US" altLang="ja-JP" dirty="0"/>
              <a:t>1</a:t>
            </a:r>
            <a:r>
              <a:rPr kumimoji="1" lang="ja-JP" altLang="en-US" dirty="0"/>
              <a:t>月から資材作成がスタートしました。</a:t>
            </a:r>
          </a:p>
          <a:p>
            <a:endParaRPr kumimoji="1" lang="ja-JP" altLang="en-US" dirty="0"/>
          </a:p>
        </p:txBody>
      </p:sp>
      <p:sp>
        <p:nvSpPr>
          <p:cNvPr id="4" name="スライド番号プレースホルダー 3"/>
          <p:cNvSpPr>
            <a:spLocks noGrp="1"/>
          </p:cNvSpPr>
          <p:nvPr>
            <p:ph type="sldNum" sz="quarter" idx="5"/>
          </p:nvPr>
        </p:nvSpPr>
        <p:spPr/>
        <p:txBody>
          <a:bodyPr/>
          <a:lstStyle/>
          <a:p>
            <a:fld id="{1AA2E0AB-74B6-419D-90F4-9DD3D6D5E4DC}" type="slidenum">
              <a:rPr kumimoji="1" lang="ja-JP" altLang="en-US" smtClean="0"/>
              <a:t>2</a:t>
            </a:fld>
            <a:endParaRPr kumimoji="1" lang="ja-JP" altLang="en-US"/>
          </a:p>
        </p:txBody>
      </p:sp>
    </p:spTree>
    <p:extLst>
      <p:ext uri="{BB962C8B-B14F-4D97-AF65-F5344CB8AC3E}">
        <p14:creationId xmlns:p14="http://schemas.microsoft.com/office/powerpoint/2010/main" val="29713630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H30</a:t>
            </a:r>
            <a:r>
              <a:rPr kumimoji="1" lang="ja-JP" altLang="en-US" dirty="0"/>
              <a:t>年</a:t>
            </a:r>
            <a:r>
              <a:rPr kumimoji="1" lang="en-US" altLang="ja-JP" dirty="0"/>
              <a:t>7</a:t>
            </a:r>
            <a:r>
              <a:rPr kumimoji="1" lang="ja-JP" altLang="en-US" dirty="0"/>
              <a:t>月に出された整備指針には、主治医等から、診断初期の段階から相談支援センターの周知が図られる体制を整備すること　以外にも、</a:t>
            </a:r>
          </a:p>
          <a:p>
            <a:r>
              <a:rPr kumimoji="1" lang="ja-JP" altLang="en-US" dirty="0"/>
              <a:t>地域の医療機関に対して、相談支援センターに関する広報を行うこと</a:t>
            </a:r>
          </a:p>
          <a:p>
            <a:r>
              <a:rPr kumimoji="1" lang="ja-JP" altLang="en-US" dirty="0"/>
              <a:t>ということも示されています。</a:t>
            </a:r>
          </a:p>
          <a:p>
            <a:endParaRPr kumimoji="1" lang="ja-JP" altLang="en-US" dirty="0"/>
          </a:p>
          <a:p>
            <a:r>
              <a:rPr kumimoji="1" lang="ja-JP" altLang="en-US" dirty="0"/>
              <a:t>ただこの周知というのは、非常に難しく、相談支援センターができて以来の長年の課題となっています。</a:t>
            </a:r>
          </a:p>
          <a:p>
            <a:r>
              <a:rPr kumimoji="1" lang="en-US" altLang="ja-JP" dirty="0"/>
              <a:t>2018</a:t>
            </a:r>
            <a:r>
              <a:rPr kumimoji="1" lang="ja-JP" altLang="en-US" dirty="0"/>
              <a:t>年に行われた拠点病院を利用された患者さんを対象に行った患者体験調査では、相談支援センターを知っている割合は、約半数にとどまっているというのが現実です。</a:t>
            </a:r>
          </a:p>
          <a:p>
            <a:r>
              <a:rPr kumimoji="1" lang="ja-JP" altLang="en-US" dirty="0"/>
              <a:t>また、医師から相談支援センターを説明するといっても、忙しい業務の中で、医師にとっても使いやすいもの、資材を活用することで説明が楽に行えた、そして何よりも患者さんが必要な情報を手に入れることができたと、患者さんご自身が実感できるもの、そして医師や医療者のみなさまも実感できるものが大事であろうということで、検討がスタートしました。</a:t>
            </a:r>
          </a:p>
          <a:p>
            <a:endParaRPr kumimoji="1" lang="ja-JP" altLang="en-US" dirty="0"/>
          </a:p>
        </p:txBody>
      </p:sp>
      <p:sp>
        <p:nvSpPr>
          <p:cNvPr id="4" name="スライド番号プレースホルダー 3"/>
          <p:cNvSpPr>
            <a:spLocks noGrp="1"/>
          </p:cNvSpPr>
          <p:nvPr>
            <p:ph type="sldNum" sz="quarter" idx="5"/>
          </p:nvPr>
        </p:nvSpPr>
        <p:spPr/>
        <p:txBody>
          <a:bodyPr/>
          <a:lstStyle/>
          <a:p>
            <a:fld id="{1AA2E0AB-74B6-419D-90F4-9DD3D6D5E4DC}" type="slidenum">
              <a:rPr kumimoji="1" lang="ja-JP" altLang="en-US" smtClean="0"/>
              <a:t>3</a:t>
            </a:fld>
            <a:endParaRPr kumimoji="1" lang="ja-JP" altLang="en-US"/>
          </a:p>
        </p:txBody>
      </p:sp>
    </p:spTree>
    <p:extLst>
      <p:ext uri="{BB962C8B-B14F-4D97-AF65-F5344CB8AC3E}">
        <p14:creationId xmlns:p14="http://schemas.microsoft.com/office/powerpoint/2010/main" val="1713339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検討は、部会から自薦・他薦で、医師、看護師、ソーシャルワーカーの</a:t>
            </a:r>
            <a:r>
              <a:rPr kumimoji="1" lang="en-US" altLang="ja-JP" dirty="0"/>
              <a:t>8</a:t>
            </a:r>
            <a:r>
              <a:rPr kumimoji="1" lang="ja-JP" altLang="en-US" dirty="0"/>
              <a:t>名の皆さまにご協力いただき、活発な議論を経て作成されました。</a:t>
            </a:r>
            <a:endParaRPr kumimoji="1" lang="en-US" altLang="ja-JP" dirty="0"/>
          </a:p>
          <a:p>
            <a:endParaRPr kumimoji="1" lang="ja-JP" altLang="en-US" dirty="0"/>
          </a:p>
          <a:p>
            <a:r>
              <a:rPr kumimoji="1" lang="ja-JP" altLang="en-US" dirty="0"/>
              <a:t>作成に込めたメッセージや使い勝手などについては、この</a:t>
            </a:r>
            <a:r>
              <a:rPr kumimoji="1" lang="en-US" altLang="ja-JP" dirty="0"/>
              <a:t>WG</a:t>
            </a:r>
            <a:r>
              <a:rPr kumimoji="1" lang="ja-JP" altLang="en-US" dirty="0"/>
              <a:t>の主要なメンバーのお一人でもある、滋賀県立総合病院の医師であり、また滋賀県相談支援部会長を務められていらっしゃる山内智香子先生にご紹介いただこうと思います。</a:t>
            </a:r>
            <a:endParaRPr kumimoji="1" lang="en-US" altLang="ja-JP" dirty="0"/>
          </a:p>
          <a:p>
            <a:r>
              <a:rPr kumimoji="1" lang="ja-JP" altLang="en-US" dirty="0"/>
              <a:t>それでは山内先生、よろしくお願いします。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1AA2E0AB-74B6-419D-90F4-9DD3D6D5E4DC}" type="slidenum">
              <a:rPr kumimoji="1" lang="ja-JP" altLang="en-US" smtClean="0"/>
              <a:t>4</a:t>
            </a:fld>
            <a:endParaRPr kumimoji="1" lang="ja-JP" altLang="en-US"/>
          </a:p>
        </p:txBody>
      </p:sp>
    </p:spTree>
    <p:extLst>
      <p:ext uri="{BB962C8B-B14F-4D97-AF65-F5344CB8AC3E}">
        <p14:creationId xmlns:p14="http://schemas.microsoft.com/office/powerpoint/2010/main" val="11969282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ただいまご紹介いただきました滋賀県の相談支援部会長を務めております滋賀県立総合病院の山内でございます。</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この度、この冊子作成にあたりましてワーキンググループメンバーに入れて頂き作成に関わらせて頂きました。</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本日はメンバーを代表致しまして、作成のコンセプトと医師による配布の意義について紹介させていただきます。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1AA2E0AB-74B6-419D-90F4-9DD3D6D5E4DC}" type="slidenum">
              <a:rPr kumimoji="1" lang="ja-JP" altLang="en-US" smtClean="0"/>
              <a:t>5</a:t>
            </a:fld>
            <a:endParaRPr kumimoji="1" lang="ja-JP" altLang="en-US"/>
          </a:p>
        </p:txBody>
      </p:sp>
    </p:spTree>
    <p:extLst>
      <p:ext uri="{BB962C8B-B14F-4D97-AF65-F5344CB8AC3E}">
        <p14:creationId xmlns:p14="http://schemas.microsoft.com/office/powerpoint/2010/main" val="40041457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始めに、告知から間もない時期の診察室の状況を想像してみます。</a:t>
            </a:r>
          </a:p>
          <a:p>
            <a:pPr algn="just"/>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医師は様々な説明をしたい気持ちはあっても病状や今後の治療の説明だけで精一杯になってしまいます。この時期はまだ会って間もない患者や家族であり、社会的背景なども配慮しながらのコミュニケーションには相当な時間と神経を使います。今後の生活にまで配慮して多くを説明するのは困難な場合が多いと思います。また、専門分野によっては病状や治療以外の説明には不得意なものもあります。例えば医療福祉制度のことや就労・就学や妊孕性温存などは自分で説明するのが難しい場合があると思います。また、患者家族においても、まだ告知されて間もない時期では混乱されていることも多く、短時間に多くの説明をうけても理解するのが困難です。すぐに今後の生活をイメージできなかったり、幅広い疑問や心配事の適切な解決法をリサーチするのが困難であったりして、不適切な情報に飛びついてしまうこともしばしばかと思います。このような患者さんを支えるのが相談支援センターの役割です。しかしながら、このような患者さんの中にはまだまだ相談支援センターにたどり着いていない方も多くいらっしゃいます。また、何を相談したらよいのかわからない、こんなつまらないことを聞いてもいいのか？相談料がかかるのではないか？などの心配の声が聞かれることがあります。</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ここで、本日ご参加の皆様に相談支援センターの業務について、あらためて簡単に紹介させて下さい。</a:t>
            </a:r>
          </a:p>
          <a:p>
            <a:pPr algn="just"/>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その病院にかかっていなくても利用できるがんの相談窓口で、患者だけでなく、家族や友人など誰でも利用できます。</a:t>
            </a:r>
          </a:p>
          <a:p>
            <a:pPr algn="just"/>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安心して利用できるよう相談者の相談内容を、本人の了解なしに主治医をはじめ他の人に伝えることはありません。相談者の不安など、心理的な支援も行います。医師の話が十分にわからなかったときの理解を助けたり、医師が行った説明の補完をしたりします。また、必要な情報や支援を探す手伝いをしたり、医師に聞きたいことを相談者と一緒に整理したりします。相談者の医療費や使える医療制度の説明をし、悩みや困りごとに応じて、必要な支援やサービスを提案します。自施設で対応困難な場合には、対応できる院外の窓口へ橋渡しをしたり、転院先や退院後の療養先を探したりもします。</a:t>
            </a:r>
          </a:p>
          <a:p>
            <a:pPr algn="just"/>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このような多岐にわたる支援を行っていますが、これらを冊子にはしっかりと盛り込んでいます。</a:t>
            </a:r>
          </a:p>
          <a:p>
            <a:pPr algn="just"/>
            <a:r>
              <a:rPr lang="en-US" altLang="ja-JP" sz="1800" b="1" kern="100" dirty="0">
                <a:effectLst/>
                <a:latin typeface="游明朝" panose="02020400000000000000" pitchFamily="18" charset="-128"/>
                <a:ea typeface="游明朝" panose="02020400000000000000" pitchFamily="18" charset="-128"/>
                <a:cs typeface="Times New Roman" panose="02020603050405020304" pitchFamily="18" charset="0"/>
              </a:rPr>
              <a:t> </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1AA2E0AB-74B6-419D-90F4-9DD3D6D5E4DC}" type="slidenum">
              <a:rPr kumimoji="1" lang="ja-JP" altLang="en-US" smtClean="0"/>
              <a:t>6</a:t>
            </a:fld>
            <a:endParaRPr kumimoji="1" lang="ja-JP" altLang="en-US"/>
          </a:p>
        </p:txBody>
      </p:sp>
    </p:spTree>
    <p:extLst>
      <p:ext uri="{BB962C8B-B14F-4D97-AF65-F5344CB8AC3E}">
        <p14:creationId xmlns:p14="http://schemas.microsoft.com/office/powerpoint/2010/main" val="27945115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lnSpc>
                <a:spcPts val="1400"/>
              </a:lnSpc>
            </a:pP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このような相談支援センターやその役割が十分周知・利用されていない現実を踏まえて冊子作成のコンセプトをメンバーで検討しました。第</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1</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に、まずはがん診療支援センターを知ってもらうということです。がん相談支援センターという相談できる場所があるということ、そこでは寄り添うチームがいて何でも相談できるということを知ってもらうということが重要と考えました。実際にがん診療センターの利用者からの声を紹介させていただきます。「 何を相談していいかわからないし、最初はとてもためらいました。でもそのまま帰りたくなくて相談支援センターに立ち寄りました。がんの冊子を読んだり、相談員さんと話をしたりして、少し気持ちが楽になりました。勇気を出して行ってみてよかったです 」というような感想をいただいています。</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lnSpc>
                <a:spcPts val="1400"/>
              </a:lnSpc>
            </a:pP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lnSpc>
                <a:spcPts val="1400"/>
              </a:lnSpc>
            </a:pP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コンセプトを決める段階では長時間にわたり議論しましたが、冊子全体を通しての患者さんへのメッセージは｢寄り添う｣という言葉に集約されるかと思います。</a:t>
            </a:r>
          </a:p>
          <a:p>
            <a:pPr algn="just">
              <a:lnSpc>
                <a:spcPts val="1400"/>
              </a:lnSpc>
            </a:pP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次に冊子を最も手に持ってもらいたい時期として、がんの告知直後～初回治療開始頃と設定しました。どの時期においても役立てて頂ける冊子ですが、この時期の患者や家族は、最も混乱している最中に重要な決断をしなければならないので、最も役立てて頂けると思われるこの時期を設定しました。</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lnSpc>
                <a:spcPts val="1400"/>
              </a:lnSpc>
            </a:pP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lnSpc>
                <a:spcPts val="1400"/>
              </a:lnSpc>
            </a:pP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患者が冊子を手に取る場面としては、医療者特に医師から手渡してもらうことを期待して作成しました。これまでのがんに関係する冊子は、様々な場所で配置されているものを手に取ったり、がん情報サービスの</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web</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サイトにアクセスしたりという、患者の能動的な行動に委ねている状態でした。しかし、診断されて間もない時期の患者家族がそれらを目にしたとしてもなかなか目に入らないのが現実です。そこで、医療者から、特に医師から直接患者に冊子を渡してもらいたいということを重視して作成にあたりました。</a:t>
            </a:r>
          </a:p>
          <a:p>
            <a:endParaRPr kumimoji="1" lang="ja-JP" altLang="en-US" dirty="0"/>
          </a:p>
        </p:txBody>
      </p:sp>
      <p:sp>
        <p:nvSpPr>
          <p:cNvPr id="4" name="スライド番号プレースホルダー 3"/>
          <p:cNvSpPr>
            <a:spLocks noGrp="1"/>
          </p:cNvSpPr>
          <p:nvPr>
            <p:ph type="sldNum" sz="quarter" idx="5"/>
          </p:nvPr>
        </p:nvSpPr>
        <p:spPr/>
        <p:txBody>
          <a:bodyPr/>
          <a:lstStyle/>
          <a:p>
            <a:pPr defTabSz="906445">
              <a:defRPr/>
            </a:pPr>
            <a:fld id="{28D3C079-7625-4EE2-A033-E12E38DD5BCC}" type="slidenum">
              <a:rPr lang="ja-JP" altLang="en-US">
                <a:solidFill>
                  <a:prstClr val="black"/>
                </a:solidFill>
                <a:latin typeface="游ゴシック" panose="020F0502020204030204"/>
                <a:ea typeface="游ゴシック" panose="020B0400000000000000" pitchFamily="50" charset="-128"/>
              </a:rPr>
              <a:pPr defTabSz="906445">
                <a:defRPr/>
              </a:pPr>
              <a:t>7</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2494845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lnSpc>
                <a:spcPts val="1400"/>
              </a:lnSpc>
            </a:pP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冊子を手に取ったときの患者の状況も想定してみました。診断されて動揺していることが多く、冷静な思考や判断が困難な場合が多いと思われます。早急に治療が必要な場合も多く、仕事や家族のことなど、大切な選択や決断を迫られていることもあります。また漠然とした不安感の中で、何が問題で不安なのかもわからない場合もあります。そこで、どうすれば手に取って読んでもらえるかということを議論し、最も信頼できる主治医や担当医療者から渡してもらうことが手に取ってもらえる最善策と考えました。なかなか置いてあるだけでは手に取ってもらえません。</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lnSpc>
                <a:spcPts val="1400"/>
              </a:lnSpc>
            </a:pP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lnSpc>
                <a:spcPts val="1400"/>
              </a:lnSpc>
            </a:pP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また、患者が混乱動揺している中で手に取ってもらった時に、読んでもらえる工夫にも力を入れました。まずは用語をしっかり議論してして正確かつわかりやすくしました。また、安心感を与える見た目の柔らかさにもこだわって、イラストや全体的な色調、フォントまでも吟味しました。また、相談支援センターでは様々な困りごとに対応していることを示すために、具体的な相談内容を例として記載しています。これによってご自身の相談すべきことが明確になることも考えられます。</a:t>
            </a:r>
          </a:p>
          <a:p>
            <a:endParaRPr kumimoji="1" lang="ja-JP" altLang="en-US" dirty="0"/>
          </a:p>
        </p:txBody>
      </p:sp>
      <p:sp>
        <p:nvSpPr>
          <p:cNvPr id="4" name="スライド番号プレースホルダー 3"/>
          <p:cNvSpPr>
            <a:spLocks noGrp="1"/>
          </p:cNvSpPr>
          <p:nvPr>
            <p:ph type="sldNum" sz="quarter" idx="5"/>
          </p:nvPr>
        </p:nvSpPr>
        <p:spPr/>
        <p:txBody>
          <a:bodyPr/>
          <a:lstStyle/>
          <a:p>
            <a:pPr defTabSz="906445">
              <a:defRPr/>
            </a:pPr>
            <a:fld id="{28D3C079-7625-4EE2-A033-E12E38DD5BCC}" type="slidenum">
              <a:rPr lang="ja-JP" altLang="en-US">
                <a:solidFill>
                  <a:prstClr val="black"/>
                </a:solidFill>
                <a:latin typeface="游ゴシック" panose="020F0502020204030204"/>
                <a:ea typeface="游ゴシック" panose="020B0400000000000000" pitchFamily="50" charset="-128"/>
              </a:rPr>
              <a:pPr defTabSz="906445">
                <a:defRPr/>
              </a:pPr>
              <a:t>8</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2510961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lnSpc>
                <a:spcPts val="1400"/>
              </a:lnSpc>
            </a:pP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医療者にとっての冊子利用のメリットとして、伝えたいけれど十分に伝えられない情報を補完できるものと考えています。</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lnSpc>
                <a:spcPts val="1400"/>
              </a:lnSpc>
            </a:pP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治療方針自体やセカンドオピニオンの仕組みなどはもちろんですが、治療前に伝えておきたいことも冊子で知って頂けると思います。</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lnSpc>
                <a:spcPts val="1400"/>
              </a:lnSpc>
            </a:pP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また、がん相談支援センターを知って頂くことで、他職種で連携してのサポートが容易になると思われます。</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lnSpc>
                <a:spcPts val="1400"/>
              </a:lnSpc>
            </a:pP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メリットを実感して頂いてたくさんの患者へ届けて頂きたいと考えています。</a:t>
            </a:r>
          </a:p>
          <a:p>
            <a:endParaRPr kumimoji="1" lang="ja-JP" altLang="en-US" dirty="0"/>
          </a:p>
        </p:txBody>
      </p:sp>
      <p:sp>
        <p:nvSpPr>
          <p:cNvPr id="4" name="スライド番号プレースホルダー 3"/>
          <p:cNvSpPr>
            <a:spLocks noGrp="1"/>
          </p:cNvSpPr>
          <p:nvPr>
            <p:ph type="sldNum" sz="quarter" idx="5"/>
          </p:nvPr>
        </p:nvSpPr>
        <p:spPr/>
        <p:txBody>
          <a:bodyPr/>
          <a:lstStyle/>
          <a:p>
            <a:pPr defTabSz="906445">
              <a:defRPr/>
            </a:pPr>
            <a:fld id="{28D3C079-7625-4EE2-A033-E12E38DD5BCC}" type="slidenum">
              <a:rPr lang="ja-JP" altLang="en-US">
                <a:solidFill>
                  <a:prstClr val="black"/>
                </a:solidFill>
                <a:latin typeface="游ゴシック" panose="020F0502020204030204"/>
                <a:ea typeface="游ゴシック" panose="020B0400000000000000" pitchFamily="50" charset="-128"/>
              </a:rPr>
              <a:pPr defTabSz="906445">
                <a:defRPr/>
              </a:pPr>
              <a:t>9</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36201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C3362D8-5D53-4F7D-A4A5-6B0D8E2EA28C}"/>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B243D509-4551-4328-97F2-1BC931FBD67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6A612764-136A-4B80-B5C4-AA0295D0A289}"/>
              </a:ext>
            </a:extLst>
          </p:cNvPr>
          <p:cNvSpPr>
            <a:spLocks noGrp="1"/>
          </p:cNvSpPr>
          <p:nvPr>
            <p:ph type="dt" sz="half" idx="10"/>
          </p:nvPr>
        </p:nvSpPr>
        <p:spPr/>
        <p:txBody>
          <a:bodyPr/>
          <a:lstStyle/>
          <a:p>
            <a:fld id="{C6A38E0A-0FA0-4167-98FF-8DC933211E32}" type="datetime1">
              <a:rPr kumimoji="1" lang="ja-JP" altLang="en-US" smtClean="0"/>
              <a:t>2022/3/23</a:t>
            </a:fld>
            <a:endParaRPr kumimoji="1" lang="ja-JP" altLang="en-US"/>
          </a:p>
        </p:txBody>
      </p:sp>
      <p:sp>
        <p:nvSpPr>
          <p:cNvPr id="5" name="フッター プレースホルダー 4">
            <a:extLst>
              <a:ext uri="{FF2B5EF4-FFF2-40B4-BE49-F238E27FC236}">
                <a16:creationId xmlns:a16="http://schemas.microsoft.com/office/drawing/2014/main" id="{3E14326D-62A9-4EC8-818B-A368039259A7}"/>
              </a:ext>
            </a:extLst>
          </p:cNvPr>
          <p:cNvSpPr>
            <a:spLocks noGrp="1"/>
          </p:cNvSpPr>
          <p:nvPr>
            <p:ph type="ftr" sz="quarter" idx="11"/>
          </p:nvPr>
        </p:nvSpPr>
        <p:spPr/>
        <p:txBody>
          <a:bodyPr/>
          <a:lstStyle/>
          <a:p>
            <a:endParaRPr kumimoji="1" lang="ja-JP" altLang="en-US"/>
          </a:p>
        </p:txBody>
      </p:sp>
      <p:sp>
        <p:nvSpPr>
          <p:cNvPr id="7" name="スライド番号プレースホルダー 7">
            <a:extLst>
              <a:ext uri="{FF2B5EF4-FFF2-40B4-BE49-F238E27FC236}">
                <a16:creationId xmlns:a16="http://schemas.microsoft.com/office/drawing/2014/main" id="{7C1AFEA6-0D45-48CD-8933-B79704FA6E2C}"/>
              </a:ext>
            </a:extLst>
          </p:cNvPr>
          <p:cNvSpPr>
            <a:spLocks noGrp="1"/>
          </p:cNvSpPr>
          <p:nvPr>
            <p:ph type="sldNum" sz="quarter" idx="4294967295"/>
          </p:nvPr>
        </p:nvSpPr>
        <p:spPr>
          <a:xfrm>
            <a:off x="9448800" y="6491557"/>
            <a:ext cx="2743200" cy="365125"/>
          </a:xfrm>
          <a:prstGeom prst="rect">
            <a:avLst/>
          </a:prstGeom>
        </p:spPr>
        <p:txBody>
          <a:bodyPr/>
          <a:lstStyle/>
          <a:p>
            <a:fld id="{2632324A-0746-4D35-85FA-0D2F246CAEFD}" type="slidenum">
              <a:rPr lang="ja-JP" altLang="en-US" sz="1800" smtClean="0"/>
              <a:pPr/>
              <a:t>‹#›</a:t>
            </a:fld>
            <a:endParaRPr lang="ja-JP" altLang="en-US" sz="1800" dirty="0"/>
          </a:p>
        </p:txBody>
      </p:sp>
    </p:spTree>
    <p:extLst>
      <p:ext uri="{BB962C8B-B14F-4D97-AF65-F5344CB8AC3E}">
        <p14:creationId xmlns:p14="http://schemas.microsoft.com/office/powerpoint/2010/main" val="36656178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198605D-29B3-4126-AE21-12C9FBCB7A33}"/>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66C644D3-632D-4D2A-9AA0-D6760230591F}"/>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34478CE-A908-464F-AFBB-CB3D7B000777}"/>
              </a:ext>
            </a:extLst>
          </p:cNvPr>
          <p:cNvSpPr>
            <a:spLocks noGrp="1"/>
          </p:cNvSpPr>
          <p:nvPr>
            <p:ph type="dt" sz="half" idx="10"/>
          </p:nvPr>
        </p:nvSpPr>
        <p:spPr/>
        <p:txBody>
          <a:bodyPr/>
          <a:lstStyle/>
          <a:p>
            <a:fld id="{2EB85AB9-46D0-43D3-9A01-AE334D7EB8C8}" type="datetime1">
              <a:rPr kumimoji="1" lang="ja-JP" altLang="en-US" smtClean="0"/>
              <a:t>2022/3/23</a:t>
            </a:fld>
            <a:endParaRPr kumimoji="1" lang="ja-JP" altLang="en-US"/>
          </a:p>
        </p:txBody>
      </p:sp>
      <p:sp>
        <p:nvSpPr>
          <p:cNvPr id="5" name="フッター プレースホルダー 4">
            <a:extLst>
              <a:ext uri="{FF2B5EF4-FFF2-40B4-BE49-F238E27FC236}">
                <a16:creationId xmlns:a16="http://schemas.microsoft.com/office/drawing/2014/main" id="{CC5DA645-B526-45A6-9C7F-D59148A86DA5}"/>
              </a:ext>
            </a:extLst>
          </p:cNvPr>
          <p:cNvSpPr>
            <a:spLocks noGrp="1"/>
          </p:cNvSpPr>
          <p:nvPr>
            <p:ph type="ftr" sz="quarter" idx="11"/>
          </p:nvPr>
        </p:nvSpPr>
        <p:spPr/>
        <p:txBody>
          <a:bodyPr/>
          <a:lstStyle/>
          <a:p>
            <a:endParaRPr kumimoji="1" lang="ja-JP" altLang="en-US"/>
          </a:p>
        </p:txBody>
      </p:sp>
      <p:sp>
        <p:nvSpPr>
          <p:cNvPr id="8" name="スライド番号プレースホルダー 5">
            <a:extLst>
              <a:ext uri="{FF2B5EF4-FFF2-40B4-BE49-F238E27FC236}">
                <a16:creationId xmlns:a16="http://schemas.microsoft.com/office/drawing/2014/main" id="{9B43DAA4-786E-4418-862F-1F6DF24681EB}"/>
              </a:ext>
            </a:extLst>
          </p:cNvPr>
          <p:cNvSpPr>
            <a:spLocks noGrp="1"/>
          </p:cNvSpPr>
          <p:nvPr>
            <p:ph type="sldNum" sz="quarter" idx="4"/>
          </p:nvPr>
        </p:nvSpPr>
        <p:spPr>
          <a:xfrm>
            <a:off x="9448800" y="6491557"/>
            <a:ext cx="2743200" cy="365125"/>
          </a:xfrm>
          <a:prstGeom prst="rect">
            <a:avLst/>
          </a:prstGeom>
        </p:spPr>
        <p:txBody>
          <a:bodyPr vert="horz" lIns="91440" tIns="45720" rIns="91440" bIns="45720" rtlCol="0" anchor="ctr"/>
          <a:lstStyle>
            <a:lvl1pPr algn="r">
              <a:defRPr sz="1800">
                <a:solidFill>
                  <a:schemeClr val="tx1">
                    <a:lumMod val="50000"/>
                    <a:lumOff val="50000"/>
                  </a:schemeClr>
                </a:solidFill>
                <a:latin typeface="メイリオ" panose="020B0604030504040204" pitchFamily="50" charset="-128"/>
              </a:defRPr>
            </a:lvl1pPr>
          </a:lstStyle>
          <a:p>
            <a:fld id="{2632324A-0746-4D35-85FA-0D2F246CAEFD}" type="slidenum">
              <a:rPr lang="ja-JP" altLang="en-US" smtClean="0"/>
              <a:pPr/>
              <a:t>‹#›</a:t>
            </a:fld>
            <a:endParaRPr lang="ja-JP" altLang="en-US"/>
          </a:p>
        </p:txBody>
      </p:sp>
    </p:spTree>
    <p:extLst>
      <p:ext uri="{BB962C8B-B14F-4D97-AF65-F5344CB8AC3E}">
        <p14:creationId xmlns:p14="http://schemas.microsoft.com/office/powerpoint/2010/main" val="2135648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EEF6F20B-376B-48EB-96AA-071227004265}"/>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87A755E8-8FCE-4F32-BA9D-B37A1CE40E39}"/>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1E7DFEE-DD6A-46F2-B1B4-051553E89850}"/>
              </a:ext>
            </a:extLst>
          </p:cNvPr>
          <p:cNvSpPr>
            <a:spLocks noGrp="1"/>
          </p:cNvSpPr>
          <p:nvPr>
            <p:ph type="dt" sz="half" idx="10"/>
          </p:nvPr>
        </p:nvSpPr>
        <p:spPr/>
        <p:txBody>
          <a:bodyPr/>
          <a:lstStyle/>
          <a:p>
            <a:fld id="{43E6640F-3341-4F48-9BB8-DE14BA568417}" type="datetime1">
              <a:rPr kumimoji="1" lang="ja-JP" altLang="en-US" smtClean="0"/>
              <a:t>2022/3/23</a:t>
            </a:fld>
            <a:endParaRPr kumimoji="1" lang="ja-JP" altLang="en-US"/>
          </a:p>
        </p:txBody>
      </p:sp>
      <p:sp>
        <p:nvSpPr>
          <p:cNvPr id="5" name="フッター プレースホルダー 4">
            <a:extLst>
              <a:ext uri="{FF2B5EF4-FFF2-40B4-BE49-F238E27FC236}">
                <a16:creationId xmlns:a16="http://schemas.microsoft.com/office/drawing/2014/main" id="{CFF97450-9D2D-4862-8D64-4F1CD2F6323A}"/>
              </a:ext>
            </a:extLst>
          </p:cNvPr>
          <p:cNvSpPr>
            <a:spLocks noGrp="1"/>
          </p:cNvSpPr>
          <p:nvPr>
            <p:ph type="ftr" sz="quarter" idx="11"/>
          </p:nvPr>
        </p:nvSpPr>
        <p:spPr/>
        <p:txBody>
          <a:bodyPr/>
          <a:lstStyle/>
          <a:p>
            <a:endParaRPr kumimoji="1" lang="ja-JP" altLang="en-US"/>
          </a:p>
        </p:txBody>
      </p:sp>
      <p:sp>
        <p:nvSpPr>
          <p:cNvPr id="8" name="スライド番号プレースホルダー 5">
            <a:extLst>
              <a:ext uri="{FF2B5EF4-FFF2-40B4-BE49-F238E27FC236}">
                <a16:creationId xmlns:a16="http://schemas.microsoft.com/office/drawing/2014/main" id="{742AE19E-FBB4-48DD-B72A-2F4EB27F63F0}"/>
              </a:ext>
            </a:extLst>
          </p:cNvPr>
          <p:cNvSpPr>
            <a:spLocks noGrp="1"/>
          </p:cNvSpPr>
          <p:nvPr>
            <p:ph type="sldNum" sz="quarter" idx="4"/>
          </p:nvPr>
        </p:nvSpPr>
        <p:spPr>
          <a:xfrm>
            <a:off x="9448800" y="6491557"/>
            <a:ext cx="2743200" cy="365125"/>
          </a:xfrm>
          <a:prstGeom prst="rect">
            <a:avLst/>
          </a:prstGeom>
        </p:spPr>
        <p:txBody>
          <a:bodyPr vert="horz" lIns="91440" tIns="45720" rIns="91440" bIns="45720" rtlCol="0" anchor="ctr"/>
          <a:lstStyle>
            <a:lvl1pPr algn="r">
              <a:defRPr sz="1800">
                <a:solidFill>
                  <a:schemeClr val="tx1">
                    <a:lumMod val="50000"/>
                    <a:lumOff val="50000"/>
                  </a:schemeClr>
                </a:solidFill>
                <a:latin typeface="メイリオ" panose="020B0604030504040204" pitchFamily="50" charset="-128"/>
              </a:defRPr>
            </a:lvl1pPr>
          </a:lstStyle>
          <a:p>
            <a:fld id="{2632324A-0746-4D35-85FA-0D2F246CAEFD}" type="slidenum">
              <a:rPr lang="ja-JP" altLang="en-US" smtClean="0"/>
              <a:pPr/>
              <a:t>‹#›</a:t>
            </a:fld>
            <a:endParaRPr lang="ja-JP" altLang="en-US"/>
          </a:p>
        </p:txBody>
      </p:sp>
    </p:spTree>
    <p:extLst>
      <p:ext uri="{BB962C8B-B14F-4D97-AF65-F5344CB8AC3E}">
        <p14:creationId xmlns:p14="http://schemas.microsoft.com/office/powerpoint/2010/main" val="1509171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3AF4C5A-BF01-4204-AEB1-6E5413EB489A}"/>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07F34B1-6228-4683-871B-CFF754EFE119}"/>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B952BC3-A0B9-4D31-99C1-A729CA88F2AD}"/>
              </a:ext>
            </a:extLst>
          </p:cNvPr>
          <p:cNvSpPr>
            <a:spLocks noGrp="1"/>
          </p:cNvSpPr>
          <p:nvPr>
            <p:ph type="dt" sz="half" idx="10"/>
          </p:nvPr>
        </p:nvSpPr>
        <p:spPr/>
        <p:txBody>
          <a:bodyPr/>
          <a:lstStyle/>
          <a:p>
            <a:fld id="{05F06BD0-3082-4DC1-86BB-5D072F950637}" type="datetime1">
              <a:rPr kumimoji="1" lang="ja-JP" altLang="en-US" smtClean="0"/>
              <a:t>2022/3/23</a:t>
            </a:fld>
            <a:endParaRPr kumimoji="1" lang="ja-JP" altLang="en-US"/>
          </a:p>
        </p:txBody>
      </p:sp>
      <p:sp>
        <p:nvSpPr>
          <p:cNvPr id="5" name="フッター プレースホルダー 4">
            <a:extLst>
              <a:ext uri="{FF2B5EF4-FFF2-40B4-BE49-F238E27FC236}">
                <a16:creationId xmlns:a16="http://schemas.microsoft.com/office/drawing/2014/main" id="{67DE2855-7FB0-4843-9104-12990848BC64}"/>
              </a:ext>
            </a:extLst>
          </p:cNvPr>
          <p:cNvSpPr>
            <a:spLocks noGrp="1"/>
          </p:cNvSpPr>
          <p:nvPr>
            <p:ph type="ftr" sz="quarter" idx="11"/>
          </p:nvPr>
        </p:nvSpPr>
        <p:spPr/>
        <p:txBody>
          <a:bodyPr/>
          <a:lstStyle/>
          <a:p>
            <a:endParaRPr kumimoji="1" lang="ja-JP" altLang="en-US"/>
          </a:p>
        </p:txBody>
      </p:sp>
      <p:sp>
        <p:nvSpPr>
          <p:cNvPr id="7" name="スライド番号プレースホルダー 7">
            <a:extLst>
              <a:ext uri="{FF2B5EF4-FFF2-40B4-BE49-F238E27FC236}">
                <a16:creationId xmlns:a16="http://schemas.microsoft.com/office/drawing/2014/main" id="{EF2A6AF8-848A-4D94-8D88-E85296F48C45}"/>
              </a:ext>
            </a:extLst>
          </p:cNvPr>
          <p:cNvSpPr>
            <a:spLocks noGrp="1"/>
          </p:cNvSpPr>
          <p:nvPr>
            <p:ph type="sldNum" sz="quarter" idx="4294967295"/>
          </p:nvPr>
        </p:nvSpPr>
        <p:spPr>
          <a:xfrm>
            <a:off x="9448800" y="6491557"/>
            <a:ext cx="2743200" cy="365125"/>
          </a:xfrm>
          <a:prstGeom prst="rect">
            <a:avLst/>
          </a:prstGeom>
        </p:spPr>
        <p:txBody>
          <a:bodyPr/>
          <a:lstStyle/>
          <a:p>
            <a:fld id="{2632324A-0746-4D35-85FA-0D2F246CAEFD}" type="slidenum">
              <a:rPr lang="ja-JP" altLang="en-US" sz="1800" smtClean="0"/>
              <a:pPr/>
              <a:t>‹#›</a:t>
            </a:fld>
            <a:endParaRPr lang="ja-JP" altLang="en-US" sz="1800" dirty="0"/>
          </a:p>
        </p:txBody>
      </p:sp>
    </p:spTree>
    <p:extLst>
      <p:ext uri="{BB962C8B-B14F-4D97-AF65-F5344CB8AC3E}">
        <p14:creationId xmlns:p14="http://schemas.microsoft.com/office/powerpoint/2010/main" val="2567246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9600857-5218-4F1A-A7B4-E43CB7CF41C6}"/>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794AF91-380B-49A0-A60D-0A8FBA48975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694E2DEF-4AE5-4EED-A007-F9972726D57F}"/>
              </a:ext>
            </a:extLst>
          </p:cNvPr>
          <p:cNvSpPr>
            <a:spLocks noGrp="1"/>
          </p:cNvSpPr>
          <p:nvPr>
            <p:ph type="dt" sz="half" idx="10"/>
          </p:nvPr>
        </p:nvSpPr>
        <p:spPr/>
        <p:txBody>
          <a:bodyPr/>
          <a:lstStyle/>
          <a:p>
            <a:fld id="{85A86D62-089A-41F1-927F-798907BBCF68}" type="datetime1">
              <a:rPr kumimoji="1" lang="ja-JP" altLang="en-US" smtClean="0"/>
              <a:t>2022/3/23</a:t>
            </a:fld>
            <a:endParaRPr kumimoji="1" lang="ja-JP" altLang="en-US"/>
          </a:p>
        </p:txBody>
      </p:sp>
      <p:sp>
        <p:nvSpPr>
          <p:cNvPr id="5" name="フッター プレースホルダー 4">
            <a:extLst>
              <a:ext uri="{FF2B5EF4-FFF2-40B4-BE49-F238E27FC236}">
                <a16:creationId xmlns:a16="http://schemas.microsoft.com/office/drawing/2014/main" id="{F8E4C364-DA42-4DDE-9F12-357B87F29694}"/>
              </a:ext>
            </a:extLst>
          </p:cNvPr>
          <p:cNvSpPr>
            <a:spLocks noGrp="1"/>
          </p:cNvSpPr>
          <p:nvPr>
            <p:ph type="ftr" sz="quarter" idx="11"/>
          </p:nvPr>
        </p:nvSpPr>
        <p:spPr/>
        <p:txBody>
          <a:bodyPr/>
          <a:lstStyle/>
          <a:p>
            <a:endParaRPr kumimoji="1" lang="ja-JP" altLang="en-US"/>
          </a:p>
        </p:txBody>
      </p:sp>
      <p:sp>
        <p:nvSpPr>
          <p:cNvPr id="7" name="スライド番号プレースホルダー 7">
            <a:extLst>
              <a:ext uri="{FF2B5EF4-FFF2-40B4-BE49-F238E27FC236}">
                <a16:creationId xmlns:a16="http://schemas.microsoft.com/office/drawing/2014/main" id="{0F0A552B-B446-446F-B995-AF7A9DFB9317}"/>
              </a:ext>
            </a:extLst>
          </p:cNvPr>
          <p:cNvSpPr>
            <a:spLocks noGrp="1"/>
          </p:cNvSpPr>
          <p:nvPr>
            <p:ph type="sldNum" sz="quarter" idx="4294967295"/>
          </p:nvPr>
        </p:nvSpPr>
        <p:spPr>
          <a:xfrm>
            <a:off x="9448800" y="6491557"/>
            <a:ext cx="2743200" cy="365125"/>
          </a:xfrm>
          <a:prstGeom prst="rect">
            <a:avLst/>
          </a:prstGeom>
        </p:spPr>
        <p:txBody>
          <a:bodyPr/>
          <a:lstStyle/>
          <a:p>
            <a:fld id="{2632324A-0746-4D35-85FA-0D2F246CAEFD}" type="slidenum">
              <a:rPr lang="ja-JP" altLang="en-US" sz="1800" smtClean="0"/>
              <a:pPr/>
              <a:t>‹#›</a:t>
            </a:fld>
            <a:endParaRPr lang="ja-JP" altLang="en-US" sz="1800" dirty="0"/>
          </a:p>
        </p:txBody>
      </p:sp>
    </p:spTree>
    <p:extLst>
      <p:ext uri="{BB962C8B-B14F-4D97-AF65-F5344CB8AC3E}">
        <p14:creationId xmlns:p14="http://schemas.microsoft.com/office/powerpoint/2010/main" val="3072114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49CB54D-29C5-4B8D-BB8E-DC2806CA1C00}"/>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130505E-0FED-44F6-B861-73DD6F7B97DF}"/>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9F9B6A8E-46B8-4A78-B3BD-98F75671CE7A}"/>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B1169945-AB2A-4D7B-9A0A-5F2F18DF2D34}"/>
              </a:ext>
            </a:extLst>
          </p:cNvPr>
          <p:cNvSpPr>
            <a:spLocks noGrp="1"/>
          </p:cNvSpPr>
          <p:nvPr>
            <p:ph type="dt" sz="half" idx="10"/>
          </p:nvPr>
        </p:nvSpPr>
        <p:spPr/>
        <p:txBody>
          <a:bodyPr/>
          <a:lstStyle/>
          <a:p>
            <a:fld id="{0B3F4721-5CD9-4C31-8E97-C99334140BA8}" type="datetime1">
              <a:rPr kumimoji="1" lang="ja-JP" altLang="en-US" smtClean="0"/>
              <a:t>2022/3/23</a:t>
            </a:fld>
            <a:endParaRPr kumimoji="1" lang="ja-JP" altLang="en-US"/>
          </a:p>
        </p:txBody>
      </p:sp>
      <p:sp>
        <p:nvSpPr>
          <p:cNvPr id="6" name="フッター プレースホルダー 5">
            <a:extLst>
              <a:ext uri="{FF2B5EF4-FFF2-40B4-BE49-F238E27FC236}">
                <a16:creationId xmlns:a16="http://schemas.microsoft.com/office/drawing/2014/main" id="{1A1ACF09-05D3-4872-8553-F3D5164798A8}"/>
              </a:ext>
            </a:extLst>
          </p:cNvPr>
          <p:cNvSpPr>
            <a:spLocks noGrp="1"/>
          </p:cNvSpPr>
          <p:nvPr>
            <p:ph type="ftr" sz="quarter" idx="11"/>
          </p:nvPr>
        </p:nvSpPr>
        <p:spPr/>
        <p:txBody>
          <a:bodyPr/>
          <a:lstStyle/>
          <a:p>
            <a:endParaRPr kumimoji="1" lang="ja-JP" altLang="en-US"/>
          </a:p>
        </p:txBody>
      </p:sp>
      <p:sp>
        <p:nvSpPr>
          <p:cNvPr id="8" name="スライド番号プレースホルダー 7">
            <a:extLst>
              <a:ext uri="{FF2B5EF4-FFF2-40B4-BE49-F238E27FC236}">
                <a16:creationId xmlns:a16="http://schemas.microsoft.com/office/drawing/2014/main" id="{3D75B82F-9780-4354-B141-10C9066C4E3A}"/>
              </a:ext>
            </a:extLst>
          </p:cNvPr>
          <p:cNvSpPr>
            <a:spLocks noGrp="1"/>
          </p:cNvSpPr>
          <p:nvPr>
            <p:ph type="sldNum" sz="quarter" idx="4294967295"/>
          </p:nvPr>
        </p:nvSpPr>
        <p:spPr>
          <a:xfrm>
            <a:off x="9448800" y="6491557"/>
            <a:ext cx="2743200" cy="365125"/>
          </a:xfrm>
          <a:prstGeom prst="rect">
            <a:avLst/>
          </a:prstGeom>
        </p:spPr>
        <p:txBody>
          <a:bodyPr/>
          <a:lstStyle/>
          <a:p>
            <a:fld id="{2632324A-0746-4D35-85FA-0D2F246CAEFD}" type="slidenum">
              <a:rPr lang="ja-JP" altLang="en-US" sz="1800" smtClean="0"/>
              <a:pPr/>
              <a:t>‹#›</a:t>
            </a:fld>
            <a:endParaRPr lang="ja-JP" altLang="en-US" sz="1800" dirty="0"/>
          </a:p>
        </p:txBody>
      </p:sp>
    </p:spTree>
    <p:extLst>
      <p:ext uri="{BB962C8B-B14F-4D97-AF65-F5344CB8AC3E}">
        <p14:creationId xmlns:p14="http://schemas.microsoft.com/office/powerpoint/2010/main" val="1068251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D2C347B-9273-495A-A030-C1B36481EE8F}"/>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E13FD6A-CACA-4744-B8E0-D4EA60D4C11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4BE60401-AEF3-44AB-8501-4E4942115894}"/>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25F64339-8594-4AE4-83F1-2952435811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93FD5A67-DCEA-4C00-9431-613534AD8340}"/>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7B4EB6A9-0436-4E13-8394-1562F2FACA61}"/>
              </a:ext>
            </a:extLst>
          </p:cNvPr>
          <p:cNvSpPr>
            <a:spLocks noGrp="1"/>
          </p:cNvSpPr>
          <p:nvPr>
            <p:ph type="dt" sz="half" idx="10"/>
          </p:nvPr>
        </p:nvSpPr>
        <p:spPr/>
        <p:txBody>
          <a:bodyPr/>
          <a:lstStyle/>
          <a:p>
            <a:fld id="{50D153C5-3861-417D-8354-1EA9DBB98E06}" type="datetime1">
              <a:rPr kumimoji="1" lang="ja-JP" altLang="en-US" smtClean="0"/>
              <a:t>2022/3/23</a:t>
            </a:fld>
            <a:endParaRPr kumimoji="1" lang="ja-JP" altLang="en-US"/>
          </a:p>
        </p:txBody>
      </p:sp>
      <p:sp>
        <p:nvSpPr>
          <p:cNvPr id="8" name="フッター プレースホルダー 7">
            <a:extLst>
              <a:ext uri="{FF2B5EF4-FFF2-40B4-BE49-F238E27FC236}">
                <a16:creationId xmlns:a16="http://schemas.microsoft.com/office/drawing/2014/main" id="{EF55A812-8D33-4D75-85B6-517F705EE511}"/>
              </a:ext>
            </a:extLst>
          </p:cNvPr>
          <p:cNvSpPr>
            <a:spLocks noGrp="1"/>
          </p:cNvSpPr>
          <p:nvPr>
            <p:ph type="ftr" sz="quarter" idx="11"/>
          </p:nvPr>
        </p:nvSpPr>
        <p:spPr/>
        <p:txBody>
          <a:bodyPr/>
          <a:lstStyle/>
          <a:p>
            <a:endParaRPr kumimoji="1" lang="ja-JP" altLang="en-US"/>
          </a:p>
        </p:txBody>
      </p:sp>
      <p:sp>
        <p:nvSpPr>
          <p:cNvPr id="11" name="スライド番号プレースホルダー 7">
            <a:extLst>
              <a:ext uri="{FF2B5EF4-FFF2-40B4-BE49-F238E27FC236}">
                <a16:creationId xmlns:a16="http://schemas.microsoft.com/office/drawing/2014/main" id="{0C492469-9F76-4BBB-A520-4C8D2C477EA1}"/>
              </a:ext>
            </a:extLst>
          </p:cNvPr>
          <p:cNvSpPr>
            <a:spLocks noGrp="1"/>
          </p:cNvSpPr>
          <p:nvPr>
            <p:ph type="sldNum" sz="quarter" idx="4294967295"/>
          </p:nvPr>
        </p:nvSpPr>
        <p:spPr>
          <a:xfrm>
            <a:off x="9448800" y="6491557"/>
            <a:ext cx="2743200" cy="365125"/>
          </a:xfrm>
          <a:prstGeom prst="rect">
            <a:avLst/>
          </a:prstGeom>
        </p:spPr>
        <p:txBody>
          <a:bodyPr/>
          <a:lstStyle/>
          <a:p>
            <a:fld id="{2632324A-0746-4D35-85FA-0D2F246CAEFD}" type="slidenum">
              <a:rPr lang="ja-JP" altLang="en-US" sz="1800" smtClean="0"/>
              <a:pPr/>
              <a:t>‹#›</a:t>
            </a:fld>
            <a:endParaRPr lang="ja-JP" altLang="en-US" sz="1800" dirty="0"/>
          </a:p>
        </p:txBody>
      </p:sp>
    </p:spTree>
    <p:extLst>
      <p:ext uri="{BB962C8B-B14F-4D97-AF65-F5344CB8AC3E}">
        <p14:creationId xmlns:p14="http://schemas.microsoft.com/office/powerpoint/2010/main" val="3980156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2EFE6FD-A64F-4DEB-8868-4683746C68C3}"/>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B56B7DA0-7D4B-4412-9476-CA490D215528}"/>
              </a:ext>
            </a:extLst>
          </p:cNvPr>
          <p:cNvSpPr>
            <a:spLocks noGrp="1"/>
          </p:cNvSpPr>
          <p:nvPr>
            <p:ph type="dt" sz="half" idx="10"/>
          </p:nvPr>
        </p:nvSpPr>
        <p:spPr/>
        <p:txBody>
          <a:bodyPr/>
          <a:lstStyle/>
          <a:p>
            <a:fld id="{FA86B457-4AFD-44E4-A797-E792347687B8}" type="datetime1">
              <a:rPr kumimoji="1" lang="ja-JP" altLang="en-US" smtClean="0"/>
              <a:t>2022/3/23</a:t>
            </a:fld>
            <a:endParaRPr kumimoji="1" lang="ja-JP" altLang="en-US"/>
          </a:p>
        </p:txBody>
      </p:sp>
      <p:sp>
        <p:nvSpPr>
          <p:cNvPr id="4" name="フッター プレースホルダー 3">
            <a:extLst>
              <a:ext uri="{FF2B5EF4-FFF2-40B4-BE49-F238E27FC236}">
                <a16:creationId xmlns:a16="http://schemas.microsoft.com/office/drawing/2014/main" id="{CC3E49B7-F644-426D-BDE3-70EBF99585FF}"/>
              </a:ext>
            </a:extLst>
          </p:cNvPr>
          <p:cNvSpPr>
            <a:spLocks noGrp="1"/>
          </p:cNvSpPr>
          <p:nvPr>
            <p:ph type="ftr" sz="quarter" idx="11"/>
          </p:nvPr>
        </p:nvSpPr>
        <p:spPr/>
        <p:txBody>
          <a:bodyPr/>
          <a:lstStyle/>
          <a:p>
            <a:endParaRPr kumimoji="1" lang="ja-JP" altLang="en-US"/>
          </a:p>
        </p:txBody>
      </p:sp>
      <p:sp>
        <p:nvSpPr>
          <p:cNvPr id="6" name="スライド番号プレースホルダー 7">
            <a:extLst>
              <a:ext uri="{FF2B5EF4-FFF2-40B4-BE49-F238E27FC236}">
                <a16:creationId xmlns:a16="http://schemas.microsoft.com/office/drawing/2014/main" id="{5733E951-F324-40EC-98FC-A96187366D92}"/>
              </a:ext>
            </a:extLst>
          </p:cNvPr>
          <p:cNvSpPr>
            <a:spLocks noGrp="1"/>
          </p:cNvSpPr>
          <p:nvPr>
            <p:ph type="sldNum" sz="quarter" idx="4294967295"/>
          </p:nvPr>
        </p:nvSpPr>
        <p:spPr>
          <a:xfrm>
            <a:off x="9448800" y="6491557"/>
            <a:ext cx="2743200" cy="365125"/>
          </a:xfrm>
          <a:prstGeom prst="rect">
            <a:avLst/>
          </a:prstGeom>
        </p:spPr>
        <p:txBody>
          <a:bodyPr/>
          <a:lstStyle/>
          <a:p>
            <a:fld id="{2632324A-0746-4D35-85FA-0D2F246CAEFD}" type="slidenum">
              <a:rPr lang="ja-JP" altLang="en-US" sz="1800" smtClean="0"/>
              <a:pPr/>
              <a:t>‹#›</a:t>
            </a:fld>
            <a:endParaRPr lang="ja-JP" altLang="en-US" sz="1800" dirty="0"/>
          </a:p>
        </p:txBody>
      </p:sp>
    </p:spTree>
    <p:extLst>
      <p:ext uri="{BB962C8B-B14F-4D97-AF65-F5344CB8AC3E}">
        <p14:creationId xmlns:p14="http://schemas.microsoft.com/office/powerpoint/2010/main" val="3704265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071E9198-E156-4688-8AA4-8DF4676A8CA9}"/>
              </a:ext>
            </a:extLst>
          </p:cNvPr>
          <p:cNvSpPr>
            <a:spLocks noGrp="1"/>
          </p:cNvSpPr>
          <p:nvPr>
            <p:ph type="dt" sz="half" idx="10"/>
          </p:nvPr>
        </p:nvSpPr>
        <p:spPr/>
        <p:txBody>
          <a:bodyPr/>
          <a:lstStyle/>
          <a:p>
            <a:fld id="{13553D7A-C478-4181-98A4-F2C8459BFD73}" type="datetime1">
              <a:rPr kumimoji="1" lang="ja-JP" altLang="en-US" smtClean="0"/>
              <a:t>2022/3/23</a:t>
            </a:fld>
            <a:endParaRPr kumimoji="1" lang="ja-JP" altLang="en-US"/>
          </a:p>
        </p:txBody>
      </p:sp>
      <p:sp>
        <p:nvSpPr>
          <p:cNvPr id="3" name="フッター プレースホルダー 2">
            <a:extLst>
              <a:ext uri="{FF2B5EF4-FFF2-40B4-BE49-F238E27FC236}">
                <a16:creationId xmlns:a16="http://schemas.microsoft.com/office/drawing/2014/main" id="{E14891ED-46CE-4A90-97C1-11F13360C201}"/>
              </a:ext>
            </a:extLst>
          </p:cNvPr>
          <p:cNvSpPr>
            <a:spLocks noGrp="1"/>
          </p:cNvSpPr>
          <p:nvPr>
            <p:ph type="ftr" sz="quarter" idx="11"/>
          </p:nvPr>
        </p:nvSpPr>
        <p:spPr/>
        <p:txBody>
          <a:bodyPr/>
          <a:lstStyle/>
          <a:p>
            <a:endParaRPr kumimoji="1" lang="ja-JP" altLang="en-US"/>
          </a:p>
        </p:txBody>
      </p:sp>
      <p:sp>
        <p:nvSpPr>
          <p:cNvPr id="5" name="スライド番号プレースホルダー 7">
            <a:extLst>
              <a:ext uri="{FF2B5EF4-FFF2-40B4-BE49-F238E27FC236}">
                <a16:creationId xmlns:a16="http://schemas.microsoft.com/office/drawing/2014/main" id="{760803B4-6DA6-4DB2-A1F0-C9A8E58280E1}"/>
              </a:ext>
            </a:extLst>
          </p:cNvPr>
          <p:cNvSpPr>
            <a:spLocks noGrp="1"/>
          </p:cNvSpPr>
          <p:nvPr>
            <p:ph type="sldNum" sz="quarter" idx="4294967295"/>
          </p:nvPr>
        </p:nvSpPr>
        <p:spPr>
          <a:xfrm>
            <a:off x="9448800" y="6491557"/>
            <a:ext cx="2743200" cy="365125"/>
          </a:xfrm>
          <a:prstGeom prst="rect">
            <a:avLst/>
          </a:prstGeom>
        </p:spPr>
        <p:txBody>
          <a:bodyPr/>
          <a:lstStyle/>
          <a:p>
            <a:fld id="{2632324A-0746-4D35-85FA-0D2F246CAEFD}" type="slidenum">
              <a:rPr lang="ja-JP" altLang="en-US" sz="1800" smtClean="0"/>
              <a:pPr/>
              <a:t>‹#›</a:t>
            </a:fld>
            <a:endParaRPr lang="ja-JP" altLang="en-US" sz="1800" dirty="0"/>
          </a:p>
        </p:txBody>
      </p:sp>
    </p:spTree>
    <p:extLst>
      <p:ext uri="{BB962C8B-B14F-4D97-AF65-F5344CB8AC3E}">
        <p14:creationId xmlns:p14="http://schemas.microsoft.com/office/powerpoint/2010/main" val="654781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57F67E5-8028-4618-8670-0B743E84B125}"/>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6DAC78F-3DC8-4FA8-AD04-FCFB7AD62E2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7485BB74-1B54-4E19-8FE1-8A9CEDEAF2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47495A50-3E11-4C07-B881-2336F4E4104A}"/>
              </a:ext>
            </a:extLst>
          </p:cNvPr>
          <p:cNvSpPr>
            <a:spLocks noGrp="1"/>
          </p:cNvSpPr>
          <p:nvPr>
            <p:ph type="dt" sz="half" idx="10"/>
          </p:nvPr>
        </p:nvSpPr>
        <p:spPr/>
        <p:txBody>
          <a:bodyPr/>
          <a:lstStyle/>
          <a:p>
            <a:fld id="{C1831E56-EDB7-4BC6-AA22-61C68BC65D2D}" type="datetime1">
              <a:rPr kumimoji="1" lang="ja-JP" altLang="en-US" smtClean="0"/>
              <a:t>2022/3/23</a:t>
            </a:fld>
            <a:endParaRPr kumimoji="1" lang="ja-JP" altLang="en-US"/>
          </a:p>
        </p:txBody>
      </p:sp>
      <p:sp>
        <p:nvSpPr>
          <p:cNvPr id="6" name="フッター プレースホルダー 5">
            <a:extLst>
              <a:ext uri="{FF2B5EF4-FFF2-40B4-BE49-F238E27FC236}">
                <a16:creationId xmlns:a16="http://schemas.microsoft.com/office/drawing/2014/main" id="{E106735C-85FC-4537-AF16-A9DC25D458AE}"/>
              </a:ext>
            </a:extLst>
          </p:cNvPr>
          <p:cNvSpPr>
            <a:spLocks noGrp="1"/>
          </p:cNvSpPr>
          <p:nvPr>
            <p:ph type="ftr" sz="quarter" idx="11"/>
          </p:nvPr>
        </p:nvSpPr>
        <p:spPr/>
        <p:txBody>
          <a:bodyPr/>
          <a:lstStyle/>
          <a:p>
            <a:endParaRPr kumimoji="1" lang="ja-JP" altLang="en-US"/>
          </a:p>
        </p:txBody>
      </p:sp>
      <p:sp>
        <p:nvSpPr>
          <p:cNvPr id="8" name="スライド番号プレースホルダー 7">
            <a:extLst>
              <a:ext uri="{FF2B5EF4-FFF2-40B4-BE49-F238E27FC236}">
                <a16:creationId xmlns:a16="http://schemas.microsoft.com/office/drawing/2014/main" id="{273D93FD-4EFB-4476-AB1B-A5CEBD93C985}"/>
              </a:ext>
            </a:extLst>
          </p:cNvPr>
          <p:cNvSpPr>
            <a:spLocks noGrp="1"/>
          </p:cNvSpPr>
          <p:nvPr>
            <p:ph type="sldNum" sz="quarter" idx="4294967295"/>
          </p:nvPr>
        </p:nvSpPr>
        <p:spPr>
          <a:xfrm>
            <a:off x="9448800" y="6491557"/>
            <a:ext cx="2743200" cy="365125"/>
          </a:xfrm>
          <a:prstGeom prst="rect">
            <a:avLst/>
          </a:prstGeom>
        </p:spPr>
        <p:txBody>
          <a:bodyPr/>
          <a:lstStyle/>
          <a:p>
            <a:fld id="{2632324A-0746-4D35-85FA-0D2F246CAEFD}" type="slidenum">
              <a:rPr lang="ja-JP" altLang="en-US" sz="1800" smtClean="0"/>
              <a:pPr/>
              <a:t>‹#›</a:t>
            </a:fld>
            <a:endParaRPr lang="ja-JP" altLang="en-US" sz="1800" dirty="0"/>
          </a:p>
        </p:txBody>
      </p:sp>
    </p:spTree>
    <p:extLst>
      <p:ext uri="{BB962C8B-B14F-4D97-AF65-F5344CB8AC3E}">
        <p14:creationId xmlns:p14="http://schemas.microsoft.com/office/powerpoint/2010/main" val="3676715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89F66D4-6941-4D95-B61E-CED7892919A3}"/>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63ED34B2-BEE9-4B42-8171-F58479ABF98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371F0137-A5E9-49C5-A5F8-F1933E326F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409CF006-A391-481E-937C-1987215CF07D}"/>
              </a:ext>
            </a:extLst>
          </p:cNvPr>
          <p:cNvSpPr>
            <a:spLocks noGrp="1"/>
          </p:cNvSpPr>
          <p:nvPr>
            <p:ph type="dt" sz="half" idx="10"/>
          </p:nvPr>
        </p:nvSpPr>
        <p:spPr/>
        <p:txBody>
          <a:bodyPr/>
          <a:lstStyle/>
          <a:p>
            <a:fld id="{7FB3A13F-F6D2-4EEE-8E5C-DD5F6B0DD25A}" type="datetime1">
              <a:rPr kumimoji="1" lang="ja-JP" altLang="en-US" smtClean="0"/>
              <a:t>2022/3/23</a:t>
            </a:fld>
            <a:endParaRPr kumimoji="1" lang="ja-JP" altLang="en-US"/>
          </a:p>
        </p:txBody>
      </p:sp>
      <p:sp>
        <p:nvSpPr>
          <p:cNvPr id="6" name="フッター プレースホルダー 5">
            <a:extLst>
              <a:ext uri="{FF2B5EF4-FFF2-40B4-BE49-F238E27FC236}">
                <a16:creationId xmlns:a16="http://schemas.microsoft.com/office/drawing/2014/main" id="{293F3CC1-B99F-4C39-B6A7-1953F14F60FD}"/>
              </a:ext>
            </a:extLst>
          </p:cNvPr>
          <p:cNvSpPr>
            <a:spLocks noGrp="1"/>
          </p:cNvSpPr>
          <p:nvPr>
            <p:ph type="ftr" sz="quarter" idx="11"/>
          </p:nvPr>
        </p:nvSpPr>
        <p:spPr/>
        <p:txBody>
          <a:bodyPr/>
          <a:lstStyle/>
          <a:p>
            <a:endParaRPr kumimoji="1" lang="ja-JP" altLang="en-US"/>
          </a:p>
        </p:txBody>
      </p:sp>
      <p:sp>
        <p:nvSpPr>
          <p:cNvPr id="8" name="スライド番号プレースホルダー 7">
            <a:extLst>
              <a:ext uri="{FF2B5EF4-FFF2-40B4-BE49-F238E27FC236}">
                <a16:creationId xmlns:a16="http://schemas.microsoft.com/office/drawing/2014/main" id="{DC5E37FF-EC63-4B72-8F50-9B6D028A951E}"/>
              </a:ext>
            </a:extLst>
          </p:cNvPr>
          <p:cNvSpPr>
            <a:spLocks noGrp="1"/>
          </p:cNvSpPr>
          <p:nvPr>
            <p:ph type="sldNum" sz="quarter" idx="4294967295"/>
          </p:nvPr>
        </p:nvSpPr>
        <p:spPr>
          <a:xfrm>
            <a:off x="9448800" y="6491557"/>
            <a:ext cx="2743200" cy="365125"/>
          </a:xfrm>
          <a:prstGeom prst="rect">
            <a:avLst/>
          </a:prstGeom>
        </p:spPr>
        <p:txBody>
          <a:bodyPr/>
          <a:lstStyle/>
          <a:p>
            <a:fld id="{2632324A-0746-4D35-85FA-0D2F246CAEFD}" type="slidenum">
              <a:rPr lang="ja-JP" altLang="en-US" sz="1800" smtClean="0"/>
              <a:pPr/>
              <a:t>‹#›</a:t>
            </a:fld>
            <a:endParaRPr lang="ja-JP" altLang="en-US" sz="1800" dirty="0"/>
          </a:p>
        </p:txBody>
      </p:sp>
    </p:spTree>
    <p:extLst>
      <p:ext uri="{BB962C8B-B14F-4D97-AF65-F5344CB8AC3E}">
        <p14:creationId xmlns:p14="http://schemas.microsoft.com/office/powerpoint/2010/main" val="31116263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5A3B46BE-E4A2-4E29-B667-A2541FB100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8A71290-E947-40B4-9732-6C66F5F7984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2E6C0A5-6BA2-42C3-83B8-37DAA28B5B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95C0FD-EF30-4976-A6AC-4C67552B565A}" type="datetime1">
              <a:rPr kumimoji="1" lang="ja-JP" altLang="en-US" smtClean="0"/>
              <a:t>2022/3/23</a:t>
            </a:fld>
            <a:endParaRPr kumimoji="1" lang="ja-JP" altLang="en-US"/>
          </a:p>
        </p:txBody>
      </p:sp>
      <p:sp>
        <p:nvSpPr>
          <p:cNvPr id="5" name="フッター プレースホルダー 4">
            <a:extLst>
              <a:ext uri="{FF2B5EF4-FFF2-40B4-BE49-F238E27FC236}">
                <a16:creationId xmlns:a16="http://schemas.microsoft.com/office/drawing/2014/main" id="{CF2CD48A-A922-4696-81B5-A27202341E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7" name="Slide Number Placeholder 5">
            <a:extLst>
              <a:ext uri="{FF2B5EF4-FFF2-40B4-BE49-F238E27FC236}">
                <a16:creationId xmlns:a16="http://schemas.microsoft.com/office/drawing/2014/main" id="{59F47838-B07C-44A6-BB2A-268611F07FA7}"/>
              </a:ext>
            </a:extLst>
          </p:cNvPr>
          <p:cNvSpPr>
            <a:spLocks noGrp="1"/>
          </p:cNvSpPr>
          <p:nvPr>
            <p:ph type="sldNum" sz="quarter" idx="4"/>
          </p:nvPr>
        </p:nvSpPr>
        <p:spPr>
          <a:xfrm>
            <a:off x="9448800" y="6492875"/>
            <a:ext cx="2743200" cy="365125"/>
          </a:xfrm>
          <a:prstGeom prst="rect">
            <a:avLst/>
          </a:prstGeom>
        </p:spPr>
        <p:txBody>
          <a:bodyPr vert="horz" lIns="91440" tIns="45720" rIns="91440" bIns="45720" rtlCol="0" anchor="ctr"/>
          <a:lstStyle>
            <a:lvl1pPr algn="r">
              <a:defRPr sz="1800" b="1">
                <a:solidFill>
                  <a:schemeClr val="tx1">
                    <a:tint val="75000"/>
                  </a:schemeClr>
                </a:solidFill>
                <a:latin typeface="Meiryo UI" panose="020B0604030504040204" pitchFamily="50" charset="-128"/>
                <a:ea typeface="Meiryo UI" panose="020B0604030504040204" pitchFamily="50" charset="-128"/>
              </a:defRPr>
            </a:lvl1pPr>
          </a:lstStyle>
          <a:p>
            <a:fld id="{583E1140-7459-436A-890B-D152F49347CD}"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8258350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53A1891-046E-4B98-BB6D-89DD03920081}"/>
              </a:ext>
            </a:extLst>
          </p:cNvPr>
          <p:cNvSpPr>
            <a:spLocks noGrp="1"/>
          </p:cNvSpPr>
          <p:nvPr>
            <p:ph type="ctrTitle"/>
          </p:nvPr>
        </p:nvSpPr>
        <p:spPr>
          <a:xfrm>
            <a:off x="307220" y="651133"/>
            <a:ext cx="7623809" cy="2243760"/>
          </a:xfrm>
        </p:spPr>
        <p:txBody>
          <a:bodyPr>
            <a:normAutofit/>
          </a:bodyPr>
          <a:lstStyle/>
          <a:p>
            <a:pPr>
              <a:spcBef>
                <a:spcPts val="2400"/>
              </a:spcBef>
            </a:pPr>
            <a:r>
              <a:rPr kumimoji="1" lang="ja-JP" altLang="en-US" sz="3400" b="1" dirty="0">
                <a:solidFill>
                  <a:schemeClr val="accent6">
                    <a:lumMod val="50000"/>
                  </a:schemeClr>
                </a:solidFill>
                <a:latin typeface="メイリオ" panose="020B0604030504040204" pitchFamily="50" charset="-128"/>
                <a:ea typeface="メイリオ" panose="020B0604030504040204" pitchFamily="50" charset="-128"/>
                <a:cs typeface="Arial" panose="020B0604020202020204" pitchFamily="34" charset="0"/>
              </a:rPr>
              <a:t>がんと診断されて間もない人への</a:t>
            </a:r>
            <a:br>
              <a:rPr kumimoji="1" lang="en-US" altLang="ja-JP" sz="3400" b="1" dirty="0">
                <a:solidFill>
                  <a:schemeClr val="accent6">
                    <a:lumMod val="50000"/>
                  </a:schemeClr>
                </a:solidFill>
                <a:latin typeface="メイリオ" panose="020B0604030504040204" pitchFamily="50" charset="-128"/>
                <a:ea typeface="メイリオ" panose="020B0604030504040204" pitchFamily="50" charset="-128"/>
                <a:cs typeface="Arial" panose="020B0604020202020204" pitchFamily="34" charset="0"/>
              </a:rPr>
            </a:br>
            <a:r>
              <a:rPr kumimoji="1" lang="ja-JP" altLang="en-US" sz="3400" b="1" dirty="0">
                <a:solidFill>
                  <a:schemeClr val="accent6">
                    <a:lumMod val="50000"/>
                  </a:schemeClr>
                </a:solidFill>
                <a:latin typeface="メイリオ" panose="020B0604030504040204" pitchFamily="50" charset="-128"/>
                <a:ea typeface="メイリオ" panose="020B0604030504040204" pitchFamily="50" charset="-128"/>
                <a:cs typeface="Arial" panose="020B0604020202020204" pitchFamily="34" charset="0"/>
              </a:rPr>
              <a:t>情報提供資材（冊子）</a:t>
            </a:r>
            <a:br>
              <a:rPr kumimoji="1" lang="en-US" altLang="ja-JP" sz="3400" b="1" dirty="0">
                <a:solidFill>
                  <a:schemeClr val="accent6">
                    <a:lumMod val="50000"/>
                  </a:schemeClr>
                </a:solidFill>
                <a:latin typeface="メイリオ" panose="020B0604030504040204" pitchFamily="50" charset="-128"/>
                <a:ea typeface="メイリオ" panose="020B0604030504040204" pitchFamily="50" charset="-128"/>
                <a:cs typeface="Arial" panose="020B0604020202020204" pitchFamily="34" charset="0"/>
              </a:rPr>
            </a:br>
            <a:br>
              <a:rPr kumimoji="1" lang="en-US" altLang="ja-JP" sz="3400" b="1" dirty="0">
                <a:solidFill>
                  <a:schemeClr val="accent6">
                    <a:lumMod val="50000"/>
                  </a:schemeClr>
                </a:solidFill>
                <a:latin typeface="メイリオ" panose="020B0604030504040204" pitchFamily="50" charset="-128"/>
                <a:ea typeface="メイリオ" panose="020B0604030504040204" pitchFamily="50" charset="-128"/>
                <a:cs typeface="Arial" panose="020B0604020202020204" pitchFamily="34" charset="0"/>
              </a:rPr>
            </a:br>
            <a:r>
              <a:rPr kumimoji="1" lang="ja-JP" altLang="en-US" sz="4400" b="1" dirty="0">
                <a:solidFill>
                  <a:schemeClr val="accent6">
                    <a:lumMod val="50000"/>
                  </a:schemeClr>
                </a:solidFill>
                <a:latin typeface="メイリオ" panose="020B0604030504040204" pitchFamily="50" charset="-128"/>
                <a:ea typeface="メイリオ" panose="020B0604030504040204" pitchFamily="50" charset="-128"/>
                <a:cs typeface="Arial" panose="020B0604020202020204" pitchFamily="34" charset="0"/>
              </a:rPr>
              <a:t>作成経緯と活用方法のご案内</a:t>
            </a:r>
            <a:endParaRPr kumimoji="1" lang="ja-JP" altLang="en-US" sz="3400" b="1" dirty="0">
              <a:solidFill>
                <a:schemeClr val="accent6">
                  <a:lumMod val="50000"/>
                </a:schemeClr>
              </a:solidFill>
              <a:latin typeface="メイリオ" panose="020B0604030504040204" pitchFamily="50" charset="-128"/>
              <a:ea typeface="メイリオ" panose="020B0604030504040204" pitchFamily="50" charset="-128"/>
              <a:cs typeface="Arial" panose="020B0604020202020204" pitchFamily="34" charset="0"/>
            </a:endParaRPr>
          </a:p>
        </p:txBody>
      </p:sp>
      <p:sp>
        <p:nvSpPr>
          <p:cNvPr id="3" name="字幕 2">
            <a:extLst>
              <a:ext uri="{FF2B5EF4-FFF2-40B4-BE49-F238E27FC236}">
                <a16:creationId xmlns:a16="http://schemas.microsoft.com/office/drawing/2014/main" id="{EBFEC979-21EA-40B2-9E2F-787BAEC1EE94}"/>
              </a:ext>
            </a:extLst>
          </p:cNvPr>
          <p:cNvSpPr>
            <a:spLocks noGrp="1"/>
          </p:cNvSpPr>
          <p:nvPr>
            <p:ph type="subTitle" idx="1"/>
          </p:nvPr>
        </p:nvSpPr>
        <p:spPr>
          <a:xfrm>
            <a:off x="1221311" y="5524494"/>
            <a:ext cx="7623809" cy="1149625"/>
          </a:xfrm>
        </p:spPr>
        <p:txBody>
          <a:bodyPr>
            <a:normAutofit fontScale="92500"/>
          </a:bodyPr>
          <a:lstStyle/>
          <a:p>
            <a:pPr algn="l">
              <a:lnSpc>
                <a:spcPct val="100000"/>
              </a:lnSpc>
              <a:spcBef>
                <a:spcPts val="600"/>
              </a:spcBef>
            </a:pPr>
            <a:r>
              <a:rPr lang="ja-JP" altLang="en-US" sz="2000" dirty="0">
                <a:latin typeface="Meiryo UI" panose="020B0604030504040204" pitchFamily="50" charset="-128"/>
                <a:ea typeface="Meiryo UI" panose="020B0604030504040204" pitchFamily="50" charset="-128"/>
              </a:rPr>
              <a:t>作成・提供：</a:t>
            </a:r>
            <a:endParaRPr lang="en-US" altLang="ja-JP" sz="2000" dirty="0">
              <a:latin typeface="Meiryo UI" panose="020B0604030504040204" pitchFamily="50" charset="-128"/>
              <a:ea typeface="Meiryo UI" panose="020B0604030504040204" pitchFamily="50" charset="-128"/>
            </a:endParaRPr>
          </a:p>
          <a:p>
            <a:pPr algn="l">
              <a:lnSpc>
                <a:spcPct val="100000"/>
              </a:lnSpc>
              <a:spcBef>
                <a:spcPts val="600"/>
              </a:spcBef>
            </a:pPr>
            <a:r>
              <a:rPr lang="ja-JP" altLang="en-US" sz="2000" dirty="0">
                <a:latin typeface="Meiryo UI" panose="020B0604030504040204" pitchFamily="50" charset="-128"/>
                <a:ea typeface="Meiryo UI" panose="020B0604030504040204" pitchFamily="50" charset="-128"/>
              </a:rPr>
              <a:t>　都道府県がん診療連携拠点病院連絡協議会 情報提供・相談支援部会</a:t>
            </a:r>
            <a:endParaRPr lang="en-US" altLang="ja-JP" sz="2000" dirty="0">
              <a:latin typeface="Meiryo UI" panose="020B0604030504040204" pitchFamily="50" charset="-128"/>
              <a:ea typeface="Meiryo UI" panose="020B0604030504040204" pitchFamily="50" charset="-128"/>
            </a:endParaRPr>
          </a:p>
          <a:p>
            <a:pPr algn="l">
              <a:lnSpc>
                <a:spcPct val="100000"/>
              </a:lnSpc>
              <a:spcBef>
                <a:spcPts val="600"/>
              </a:spcBef>
            </a:pPr>
            <a:r>
              <a:rPr lang="ja-JP" altLang="en-US" sz="2000" dirty="0">
                <a:latin typeface="Meiryo UI" panose="020B0604030504040204" pitchFamily="50" charset="-128"/>
                <a:ea typeface="Meiryo UI" panose="020B0604030504040204" pitchFamily="50" charset="-128"/>
              </a:rPr>
              <a:t>　国立がん研究センターがん情報編集委員会</a:t>
            </a:r>
            <a:endParaRPr kumimoji="1" lang="ja-JP" altLang="en-US" sz="2000" dirty="0">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C04E6338-330A-4A5A-83C1-93F112124AF3}"/>
              </a:ext>
            </a:extLst>
          </p:cNvPr>
          <p:cNvPicPr>
            <a:picLocks noChangeAspect="1"/>
          </p:cNvPicPr>
          <p:nvPr/>
        </p:nvPicPr>
        <p:blipFill rotWithShape="1">
          <a:blip r:embed="rId3"/>
          <a:srcRect l="10673" t="25290" r="72452" b="4606"/>
          <a:stretch/>
        </p:blipFill>
        <p:spPr>
          <a:xfrm>
            <a:off x="8072874" y="317328"/>
            <a:ext cx="3643774" cy="5146708"/>
          </a:xfrm>
          <a:prstGeom prst="rect">
            <a:avLst/>
          </a:prstGeom>
          <a:ln>
            <a:noFill/>
          </a:ln>
          <a:effectLst>
            <a:outerShdw blurRad="292100" dist="139700" dir="2700000" algn="tl" rotWithShape="0">
              <a:srgbClr val="333333">
                <a:alpha val="65000"/>
              </a:srgbClr>
            </a:outerShdw>
          </a:effectLst>
        </p:spPr>
      </p:pic>
      <p:sp>
        <p:nvSpPr>
          <p:cNvPr id="7" name="スライド番号プレースホルダー 6">
            <a:extLst>
              <a:ext uri="{FF2B5EF4-FFF2-40B4-BE49-F238E27FC236}">
                <a16:creationId xmlns:a16="http://schemas.microsoft.com/office/drawing/2014/main" id="{1E0B87F1-29DB-4054-840E-DDEFAFDB4122}"/>
              </a:ext>
            </a:extLst>
          </p:cNvPr>
          <p:cNvSpPr>
            <a:spLocks noGrp="1"/>
          </p:cNvSpPr>
          <p:nvPr>
            <p:ph type="sldNum" sz="quarter" idx="4294967295"/>
          </p:nvPr>
        </p:nvSpPr>
        <p:spPr>
          <a:xfrm>
            <a:off x="9448800" y="6491557"/>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32324A-0746-4D35-85FA-0D2F246CAEFD}" type="slidenum">
              <a:rPr kumimoji="1" lang="ja-JP" altLang="en-US" sz="1800" b="1" i="0" u="none" strike="noStrike" kern="1200" cap="none" spc="0" normalizeH="0" baseline="0" noProof="0" smtClean="0">
                <a:ln>
                  <a:noFill/>
                </a:ln>
                <a:solidFill>
                  <a:prstClr val="black">
                    <a:tint val="75000"/>
                  </a:prstClr>
                </a:solidFill>
                <a:effectLst/>
                <a:uLnTx/>
                <a:uFillTx/>
                <a:latin typeface="Meiryo UI" panose="020B0604030504040204" pitchFamily="50" charset="-128"/>
                <a:ea typeface="Meiryo UI"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1" lang="ja-JP" altLang="en-US" sz="1800" b="1" i="0" u="none" strike="noStrike" kern="1200" cap="none" spc="0" normalizeH="0" baseline="0" noProof="0" dirty="0">
              <a:ln>
                <a:noFill/>
              </a:ln>
              <a:solidFill>
                <a:prstClr val="black">
                  <a:tint val="75000"/>
                </a:prstClr>
              </a:solidFill>
              <a:effectLst/>
              <a:uLnTx/>
              <a:uFillTx/>
              <a:latin typeface="Meiryo UI" panose="020B0604030504040204" pitchFamily="50" charset="-128"/>
              <a:ea typeface="Meiryo UI" panose="020B0604030504040204" pitchFamily="50" charset="-128"/>
              <a:cs typeface="+mn-cs"/>
            </a:endParaRPr>
          </a:p>
        </p:txBody>
      </p:sp>
      <p:sp>
        <p:nvSpPr>
          <p:cNvPr id="8" name="テキスト ボックス 7">
            <a:extLst>
              <a:ext uri="{FF2B5EF4-FFF2-40B4-BE49-F238E27FC236}">
                <a16:creationId xmlns:a16="http://schemas.microsoft.com/office/drawing/2014/main" id="{ECA1969B-1607-448F-BE41-3210DC626424}"/>
              </a:ext>
            </a:extLst>
          </p:cNvPr>
          <p:cNvSpPr txBox="1"/>
          <p:nvPr/>
        </p:nvSpPr>
        <p:spPr>
          <a:xfrm>
            <a:off x="1002946" y="3096326"/>
            <a:ext cx="6424863" cy="954107"/>
          </a:xfrm>
          <a:prstGeom prst="rect">
            <a:avLst/>
          </a:prstGeom>
          <a:noFill/>
        </p:spPr>
        <p:txBody>
          <a:bodyPr wrap="square">
            <a:spAutoFit/>
          </a:bodyPr>
          <a:lstStyle/>
          <a:p>
            <a:pPr algn="ctr"/>
            <a:r>
              <a:rPr lang="ja-JP" altLang="en-US" sz="2800" b="1" dirty="0">
                <a:solidFill>
                  <a:schemeClr val="accent6">
                    <a:lumMod val="50000"/>
                  </a:schemeClr>
                </a:solidFill>
                <a:latin typeface="メイリオ" panose="020B0604030504040204" pitchFamily="50" charset="-128"/>
                <a:ea typeface="メイリオ" panose="020B0604030504040204" pitchFamily="50" charset="-128"/>
                <a:cs typeface="Arial" panose="020B0604020202020204" pitchFamily="34" charset="0"/>
              </a:rPr>
              <a:t>～</a:t>
            </a:r>
            <a:r>
              <a:rPr kumimoji="1" lang="ja-JP" altLang="en-US" sz="2800" b="1" dirty="0">
                <a:solidFill>
                  <a:schemeClr val="accent6">
                    <a:lumMod val="50000"/>
                  </a:schemeClr>
                </a:solidFill>
                <a:latin typeface="メイリオ" panose="020B0604030504040204" pitchFamily="50" charset="-128"/>
                <a:ea typeface="メイリオ" panose="020B0604030504040204" pitchFamily="50" charset="-128"/>
                <a:cs typeface="Arial" panose="020B0604020202020204" pitchFamily="34" charset="0"/>
              </a:rPr>
              <a:t>医師をはじめ、すべての医療者に　</a:t>
            </a:r>
            <a:br>
              <a:rPr kumimoji="1" lang="en-US" altLang="ja-JP" sz="2800" b="1" dirty="0">
                <a:solidFill>
                  <a:schemeClr val="accent6">
                    <a:lumMod val="50000"/>
                  </a:schemeClr>
                </a:solidFill>
                <a:latin typeface="メイリオ" panose="020B0604030504040204" pitchFamily="50" charset="-128"/>
                <a:ea typeface="メイリオ" panose="020B0604030504040204" pitchFamily="50" charset="-128"/>
                <a:cs typeface="Arial" panose="020B0604020202020204" pitchFamily="34" charset="0"/>
              </a:rPr>
            </a:br>
            <a:r>
              <a:rPr kumimoji="1" lang="ja-JP" altLang="en-US" sz="2800" b="1" dirty="0">
                <a:solidFill>
                  <a:schemeClr val="accent6">
                    <a:lumMod val="50000"/>
                  </a:schemeClr>
                </a:solidFill>
                <a:latin typeface="メイリオ" panose="020B0604030504040204" pitchFamily="50" charset="-128"/>
                <a:ea typeface="メイリオ" panose="020B0604030504040204" pitchFamily="50" charset="-128"/>
                <a:cs typeface="Arial" panose="020B0604020202020204" pitchFamily="34" charset="0"/>
              </a:rPr>
              <a:t>ご活用いただくために～</a:t>
            </a:r>
            <a:endParaRPr lang="ja-JP" altLang="en-US" sz="2800" dirty="0"/>
          </a:p>
        </p:txBody>
      </p:sp>
    </p:spTree>
    <p:extLst>
      <p:ext uri="{BB962C8B-B14F-4D97-AF65-F5344CB8AC3E}">
        <p14:creationId xmlns:p14="http://schemas.microsoft.com/office/powerpoint/2010/main" val="6352904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図 17">
            <a:extLst>
              <a:ext uri="{FF2B5EF4-FFF2-40B4-BE49-F238E27FC236}">
                <a16:creationId xmlns:a16="http://schemas.microsoft.com/office/drawing/2014/main" id="{C8491B00-B7E6-4D7A-9A77-BEDF9DAA31BE}"/>
              </a:ext>
            </a:extLst>
          </p:cNvPr>
          <p:cNvPicPr>
            <a:picLocks noChangeAspect="1"/>
          </p:cNvPicPr>
          <p:nvPr/>
        </p:nvPicPr>
        <p:blipFill rotWithShape="1">
          <a:blip r:embed="rId3"/>
          <a:srcRect t="12984" r="1133" b="1990"/>
          <a:stretch/>
        </p:blipFill>
        <p:spPr>
          <a:xfrm>
            <a:off x="7125193" y="3876753"/>
            <a:ext cx="2811008" cy="1781624"/>
          </a:xfrm>
          <a:prstGeom prst="rect">
            <a:avLst/>
          </a:prstGeom>
          <a:ln>
            <a:solidFill>
              <a:schemeClr val="tx1">
                <a:lumMod val="65000"/>
                <a:lumOff val="35000"/>
              </a:schemeClr>
            </a:solidFill>
          </a:ln>
        </p:spPr>
      </p:pic>
      <p:sp>
        <p:nvSpPr>
          <p:cNvPr id="2" name="タイトル 1">
            <a:extLst>
              <a:ext uri="{FF2B5EF4-FFF2-40B4-BE49-F238E27FC236}">
                <a16:creationId xmlns:a16="http://schemas.microsoft.com/office/drawing/2014/main" id="{274FCC2F-C238-4669-8D99-D0FEC9B47019}"/>
              </a:ext>
            </a:extLst>
          </p:cNvPr>
          <p:cNvSpPr>
            <a:spLocks noGrp="1"/>
          </p:cNvSpPr>
          <p:nvPr>
            <p:ph type="title"/>
          </p:nvPr>
        </p:nvSpPr>
        <p:spPr>
          <a:xfrm>
            <a:off x="492966" y="36860"/>
            <a:ext cx="10515600" cy="1121769"/>
          </a:xfrm>
        </p:spPr>
        <p:txBody>
          <a:bodyPr>
            <a:normAutofit/>
          </a:bodyPr>
          <a:lstStyle/>
          <a:p>
            <a:r>
              <a:rPr lang="ja-JP" altLang="en-US" sz="4000" b="1" dirty="0">
                <a:solidFill>
                  <a:srgbClr val="002060"/>
                </a:solidFill>
                <a:latin typeface="メイリオ" panose="020B0604030504040204" pitchFamily="50" charset="-128"/>
                <a:ea typeface="メイリオ" panose="020B0604030504040204" pitchFamily="50" charset="-128"/>
              </a:rPr>
              <a:t>冊子利用のメリット</a:t>
            </a:r>
            <a:endParaRPr kumimoji="1" lang="ja-JP" altLang="en-US" sz="4000" b="1" dirty="0">
              <a:solidFill>
                <a:srgbClr val="002060"/>
              </a:solidFill>
              <a:latin typeface="メイリオ" panose="020B0604030504040204" pitchFamily="50" charset="-128"/>
              <a:ea typeface="メイリオ" panose="020B0604030504040204" pitchFamily="50" charset="-128"/>
            </a:endParaRPr>
          </a:p>
        </p:txBody>
      </p:sp>
      <p:sp>
        <p:nvSpPr>
          <p:cNvPr id="3" name="コンテンツ プレースホルダー 2">
            <a:extLst>
              <a:ext uri="{FF2B5EF4-FFF2-40B4-BE49-F238E27FC236}">
                <a16:creationId xmlns:a16="http://schemas.microsoft.com/office/drawing/2014/main" id="{2E9F37AA-6248-480F-8EAE-60350D1BEA7D}"/>
              </a:ext>
            </a:extLst>
          </p:cNvPr>
          <p:cNvSpPr>
            <a:spLocks noGrp="1"/>
          </p:cNvSpPr>
          <p:nvPr>
            <p:ph idx="1"/>
          </p:nvPr>
        </p:nvSpPr>
        <p:spPr>
          <a:xfrm>
            <a:off x="424180" y="900612"/>
            <a:ext cx="9024620" cy="5577839"/>
          </a:xfrm>
        </p:spPr>
        <p:txBody>
          <a:bodyPr>
            <a:normAutofit/>
          </a:bodyPr>
          <a:lstStyle/>
          <a:p>
            <a:pPr marL="0" indent="0">
              <a:lnSpc>
                <a:spcPct val="160000"/>
              </a:lnSpc>
              <a:buNone/>
            </a:pPr>
            <a:r>
              <a:rPr lang="ja-JP" altLang="en-US" b="1" dirty="0">
                <a:latin typeface="メイリオ" panose="020B0604030504040204" pitchFamily="50" charset="-128"/>
                <a:ea typeface="メイリオ" panose="020B0604030504040204" pitchFamily="50" charset="-128"/>
              </a:rPr>
              <a:t>患者にとってのメリット</a:t>
            </a:r>
            <a:endParaRPr lang="en-US" altLang="ja-JP" b="1" dirty="0">
              <a:latin typeface="メイリオ" panose="020B0604030504040204" pitchFamily="50" charset="-128"/>
              <a:ea typeface="メイリオ" panose="020B0604030504040204" pitchFamily="50" charset="-128"/>
            </a:endParaRPr>
          </a:p>
          <a:p>
            <a:pPr lvl="1">
              <a:lnSpc>
                <a:spcPct val="120000"/>
              </a:lnSpc>
            </a:pPr>
            <a:r>
              <a:rPr lang="ja-JP" altLang="en-US" dirty="0">
                <a:latin typeface="メイリオ" panose="020B0604030504040204" pitchFamily="50" charset="-128"/>
                <a:ea typeface="メイリオ" panose="020B0604030504040204" pitchFamily="50" charset="-128"/>
              </a:rPr>
              <a:t>必要な情報を得ることができる</a:t>
            </a:r>
            <a:endParaRPr lang="en-US" altLang="ja-JP" dirty="0">
              <a:latin typeface="メイリオ" panose="020B0604030504040204" pitchFamily="50" charset="-128"/>
              <a:ea typeface="メイリオ" panose="020B0604030504040204" pitchFamily="50" charset="-128"/>
            </a:endParaRPr>
          </a:p>
          <a:p>
            <a:pPr lvl="2">
              <a:lnSpc>
                <a:spcPct val="100000"/>
              </a:lnSpc>
              <a:spcBef>
                <a:spcPts val="0"/>
              </a:spcBef>
              <a:buFont typeface="Wingdings" panose="05000000000000000000" pitchFamily="2" charset="2"/>
              <a:buChar char="Ø"/>
            </a:pPr>
            <a:r>
              <a:rPr lang="ja-JP" altLang="en-US" dirty="0">
                <a:latin typeface="メイリオ" panose="020B0604030504040204" pitchFamily="50" charset="-128"/>
                <a:ea typeface="メイリオ" panose="020B0604030504040204" pitchFamily="50" charset="-128"/>
              </a:rPr>
              <a:t>冊子内の</a:t>
            </a:r>
            <a:r>
              <a:rPr lang="en-US" altLang="ja-JP" dirty="0">
                <a:latin typeface="メイリオ" panose="020B0604030504040204" pitchFamily="50" charset="-128"/>
                <a:ea typeface="メイリオ" panose="020B0604030504040204" pitchFamily="50" charset="-128"/>
              </a:rPr>
              <a:t>QR</a:t>
            </a:r>
            <a:r>
              <a:rPr lang="ja-JP" altLang="en-US" dirty="0">
                <a:latin typeface="メイリオ" panose="020B0604030504040204" pitchFamily="50" charset="-128"/>
                <a:ea typeface="メイリオ" panose="020B0604030504040204" pitchFamily="50" charset="-128"/>
              </a:rPr>
              <a:t>コードを利用すれば、さらに詳しい情報が得られる</a:t>
            </a:r>
            <a:endParaRPr lang="ja-JP" altLang="ja-JP" dirty="0">
              <a:latin typeface="メイリオ" panose="020B0604030504040204" pitchFamily="50" charset="-128"/>
              <a:ea typeface="メイリオ" panose="020B0604030504040204" pitchFamily="50" charset="-128"/>
            </a:endParaRPr>
          </a:p>
          <a:p>
            <a:pPr lvl="2">
              <a:lnSpc>
                <a:spcPct val="100000"/>
              </a:lnSpc>
              <a:spcBef>
                <a:spcPts val="600"/>
              </a:spcBef>
              <a:buFont typeface="Wingdings" panose="05000000000000000000" pitchFamily="2" charset="2"/>
              <a:buChar char="Ø"/>
            </a:pPr>
            <a:r>
              <a:rPr lang="ja-JP" altLang="en-US" dirty="0">
                <a:latin typeface="メイリオ" panose="020B0604030504040204" pitchFamily="50" charset="-128"/>
                <a:ea typeface="メイリオ" panose="020B0604030504040204" pitchFamily="50" charset="-128"/>
              </a:rPr>
              <a:t>「がんと診断されたあなたに知ってほしいこと」</a:t>
            </a:r>
            <a:endParaRPr lang="en-US" altLang="ja-JP" dirty="0">
              <a:latin typeface="メイリオ" panose="020B0604030504040204" pitchFamily="50" charset="-128"/>
              <a:ea typeface="メイリオ" panose="020B0604030504040204" pitchFamily="50" charset="-128"/>
            </a:endParaRPr>
          </a:p>
          <a:p>
            <a:pPr marL="457200" lvl="1" indent="0">
              <a:lnSpc>
                <a:spcPct val="100000"/>
              </a:lnSpc>
              <a:spcBef>
                <a:spcPts val="0"/>
              </a:spcBef>
              <a:buNone/>
            </a:pPr>
            <a:r>
              <a:rPr lang="ja-JP" altLang="en-US" sz="2000" dirty="0">
                <a:latin typeface="メイリオ" panose="020B0604030504040204" pitchFamily="50" charset="-128"/>
                <a:ea typeface="メイリオ" panose="020B0604030504040204" pitchFamily="50" charset="-128"/>
              </a:rPr>
              <a:t>　　　　　　　　　　　　　＋</a:t>
            </a:r>
            <a:endParaRPr lang="en-US" altLang="ja-JP" sz="2000" dirty="0">
              <a:latin typeface="メイリオ" panose="020B0604030504040204" pitchFamily="50" charset="-128"/>
              <a:ea typeface="メイリオ" panose="020B0604030504040204" pitchFamily="50" charset="-128"/>
            </a:endParaRPr>
          </a:p>
          <a:p>
            <a:pPr marL="457200" lvl="1" indent="0">
              <a:lnSpc>
                <a:spcPct val="100000"/>
              </a:lnSpc>
              <a:spcBef>
                <a:spcPts val="0"/>
              </a:spcBef>
              <a:buNone/>
            </a:pPr>
            <a:r>
              <a:rPr lang="ja-JP" altLang="en-US" sz="2000" dirty="0">
                <a:latin typeface="メイリオ" panose="020B0604030504040204" pitchFamily="50" charset="-128"/>
                <a:ea typeface="メイリオ" panose="020B0604030504040204" pitchFamily="50" charset="-128"/>
              </a:rPr>
              <a:t>　　地域のがん情報」「がんの冊子」「わたしの療養手帳」も</a:t>
            </a:r>
            <a:endParaRPr lang="en-US" altLang="ja-JP" sz="2000" dirty="0">
              <a:latin typeface="メイリオ" panose="020B0604030504040204" pitchFamily="50" charset="-128"/>
              <a:ea typeface="メイリオ" panose="020B0604030504040204" pitchFamily="50" charset="-128"/>
            </a:endParaRPr>
          </a:p>
          <a:p>
            <a:pPr marL="457200" lvl="1" indent="0">
              <a:lnSpc>
                <a:spcPct val="100000"/>
              </a:lnSpc>
              <a:spcBef>
                <a:spcPts val="0"/>
              </a:spcBef>
              <a:buNone/>
            </a:pPr>
            <a:r>
              <a:rPr lang="ja-JP" altLang="en-US" sz="2000" dirty="0">
                <a:latin typeface="メイリオ" panose="020B0604030504040204" pitchFamily="50" charset="-128"/>
                <a:ea typeface="メイリオ" panose="020B0604030504040204" pitchFamily="50" charset="-128"/>
              </a:rPr>
              <a:t>　　併せて手に取ることで、それぞれの状況に応じ必要な情報が得られる</a:t>
            </a:r>
            <a:endParaRPr lang="en-US" altLang="ja-JP" sz="2000" dirty="0">
              <a:latin typeface="メイリオ" panose="020B0604030504040204" pitchFamily="50" charset="-128"/>
              <a:ea typeface="メイリオ" panose="020B0604030504040204" pitchFamily="50" charset="-128"/>
            </a:endParaRPr>
          </a:p>
          <a:p>
            <a:pPr marL="457200" lvl="1" indent="0">
              <a:lnSpc>
                <a:spcPct val="120000"/>
              </a:lnSpc>
              <a:buNone/>
            </a:pPr>
            <a:endParaRPr lang="ja-JP" altLang="ja-JP" sz="2000" dirty="0">
              <a:latin typeface="メイリオ" panose="020B0604030504040204" pitchFamily="50" charset="-128"/>
              <a:ea typeface="メイリオ" panose="020B0604030504040204" pitchFamily="50" charset="-128"/>
            </a:endParaRPr>
          </a:p>
        </p:txBody>
      </p:sp>
      <p:grpSp>
        <p:nvGrpSpPr>
          <p:cNvPr id="5" name="グループ化 4">
            <a:extLst>
              <a:ext uri="{FF2B5EF4-FFF2-40B4-BE49-F238E27FC236}">
                <a16:creationId xmlns:a16="http://schemas.microsoft.com/office/drawing/2014/main" id="{4BF07D2A-166B-416A-B8CC-CCE43650095F}"/>
              </a:ext>
            </a:extLst>
          </p:cNvPr>
          <p:cNvGrpSpPr/>
          <p:nvPr/>
        </p:nvGrpSpPr>
        <p:grpSpPr>
          <a:xfrm>
            <a:off x="8946350" y="597744"/>
            <a:ext cx="3099131" cy="6088035"/>
            <a:chOff x="8284374" y="709221"/>
            <a:chExt cx="3099131" cy="6088035"/>
          </a:xfrm>
        </p:grpSpPr>
        <p:grpSp>
          <p:nvGrpSpPr>
            <p:cNvPr id="6" name="グループ化 5">
              <a:extLst>
                <a:ext uri="{FF2B5EF4-FFF2-40B4-BE49-F238E27FC236}">
                  <a16:creationId xmlns:a16="http://schemas.microsoft.com/office/drawing/2014/main" id="{B0A9C3DD-1D92-4348-8265-8C6FEDB7A0CE}"/>
                </a:ext>
              </a:extLst>
            </p:cNvPr>
            <p:cNvGrpSpPr/>
            <p:nvPr/>
          </p:nvGrpSpPr>
          <p:grpSpPr>
            <a:xfrm>
              <a:off x="8284374" y="4567594"/>
              <a:ext cx="3099131" cy="2229662"/>
              <a:chOff x="9238510" y="3582577"/>
              <a:chExt cx="3099131" cy="2229662"/>
            </a:xfrm>
          </p:grpSpPr>
          <p:grpSp>
            <p:nvGrpSpPr>
              <p:cNvPr id="11" name="グループ化 10">
                <a:extLst>
                  <a:ext uri="{FF2B5EF4-FFF2-40B4-BE49-F238E27FC236}">
                    <a16:creationId xmlns:a16="http://schemas.microsoft.com/office/drawing/2014/main" id="{AD889BD3-5753-42D3-B936-739A1CB7D6C2}"/>
                  </a:ext>
                </a:extLst>
              </p:cNvPr>
              <p:cNvGrpSpPr/>
              <p:nvPr/>
            </p:nvGrpSpPr>
            <p:grpSpPr>
              <a:xfrm>
                <a:off x="9275496" y="3582577"/>
                <a:ext cx="2982944" cy="2003581"/>
                <a:chOff x="7368061" y="4263075"/>
                <a:chExt cx="2135931" cy="1394384"/>
              </a:xfrm>
            </p:grpSpPr>
            <p:pic>
              <p:nvPicPr>
                <p:cNvPr id="15" name="図 14">
                  <a:extLst>
                    <a:ext uri="{FF2B5EF4-FFF2-40B4-BE49-F238E27FC236}">
                      <a16:creationId xmlns:a16="http://schemas.microsoft.com/office/drawing/2014/main" id="{5BA4C549-F60F-458D-B8D6-8FF642115DF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79986" y="4601470"/>
                  <a:ext cx="724006" cy="1055989"/>
                </a:xfrm>
                <a:prstGeom prst="rect">
                  <a:avLst/>
                </a:prstGeom>
                <a:ln>
                  <a:solidFill>
                    <a:schemeClr val="tx1"/>
                  </a:solidFill>
                </a:ln>
              </p:spPr>
            </p:pic>
            <p:pic>
              <p:nvPicPr>
                <p:cNvPr id="16" name="図 15">
                  <a:extLst>
                    <a:ext uri="{FF2B5EF4-FFF2-40B4-BE49-F238E27FC236}">
                      <a16:creationId xmlns:a16="http://schemas.microsoft.com/office/drawing/2014/main" id="{646C3DB0-0591-4173-A8EA-A70F913CADC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72184" y="4461745"/>
                  <a:ext cx="727685" cy="1035603"/>
                </a:xfrm>
                <a:prstGeom prst="rect">
                  <a:avLst/>
                </a:prstGeom>
                <a:ln>
                  <a:solidFill>
                    <a:schemeClr val="tx1"/>
                  </a:solidFill>
                </a:ln>
              </p:spPr>
            </p:pic>
            <p:pic>
              <p:nvPicPr>
                <p:cNvPr id="17" name="図 16">
                  <a:extLst>
                    <a:ext uri="{FF2B5EF4-FFF2-40B4-BE49-F238E27FC236}">
                      <a16:creationId xmlns:a16="http://schemas.microsoft.com/office/drawing/2014/main" id="{73A4817B-9BFF-4225-8F2D-E305E6F2807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68061" y="4263075"/>
                  <a:ext cx="731233" cy="1035603"/>
                </a:xfrm>
                <a:prstGeom prst="rect">
                  <a:avLst/>
                </a:prstGeom>
                <a:ln>
                  <a:solidFill>
                    <a:schemeClr val="tx1"/>
                  </a:solidFill>
                </a:ln>
              </p:spPr>
            </p:pic>
          </p:grpSp>
          <p:sp>
            <p:nvSpPr>
              <p:cNvPr id="12" name="テキスト ボックス 11">
                <a:extLst>
                  <a:ext uri="{FF2B5EF4-FFF2-40B4-BE49-F238E27FC236}">
                    <a16:creationId xmlns:a16="http://schemas.microsoft.com/office/drawing/2014/main" id="{EE11A053-5FA8-4FAC-930C-006126D97B6A}"/>
                  </a:ext>
                </a:extLst>
              </p:cNvPr>
              <p:cNvSpPr txBox="1"/>
              <p:nvPr/>
            </p:nvSpPr>
            <p:spPr>
              <a:xfrm>
                <a:off x="9238510" y="5070622"/>
                <a:ext cx="1095172"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地域のがん情報</a:t>
                </a:r>
              </a:p>
            </p:txBody>
          </p:sp>
          <p:sp>
            <p:nvSpPr>
              <p:cNvPr id="13" name="テキスト ボックス 12">
                <a:extLst>
                  <a:ext uri="{FF2B5EF4-FFF2-40B4-BE49-F238E27FC236}">
                    <a16:creationId xmlns:a16="http://schemas.microsoft.com/office/drawing/2014/main" id="{4A4CFF30-436B-46DF-9B00-5837521281D2}"/>
                  </a:ext>
                </a:extLst>
              </p:cNvPr>
              <p:cNvSpPr txBox="1"/>
              <p:nvPr/>
            </p:nvSpPr>
            <p:spPr>
              <a:xfrm>
                <a:off x="11186364" y="5558323"/>
                <a:ext cx="1151277"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わたしの療養手帳</a:t>
                </a:r>
              </a:p>
            </p:txBody>
          </p:sp>
          <p:sp>
            <p:nvSpPr>
              <p:cNvPr id="14" name="テキスト ボックス 13">
                <a:extLst>
                  <a:ext uri="{FF2B5EF4-FFF2-40B4-BE49-F238E27FC236}">
                    <a16:creationId xmlns:a16="http://schemas.microsoft.com/office/drawing/2014/main" id="{84F9B4D7-9E90-4E93-83AE-2010D5079932}"/>
                  </a:ext>
                </a:extLst>
              </p:cNvPr>
              <p:cNvSpPr txBox="1"/>
              <p:nvPr/>
            </p:nvSpPr>
            <p:spPr>
              <a:xfrm>
                <a:off x="10333682" y="5332232"/>
                <a:ext cx="785793"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がんの冊子</a:t>
                </a:r>
              </a:p>
            </p:txBody>
          </p:sp>
        </p:grpSp>
        <p:sp>
          <p:nvSpPr>
            <p:cNvPr id="7" name="テキスト ボックス 6">
              <a:extLst>
                <a:ext uri="{FF2B5EF4-FFF2-40B4-BE49-F238E27FC236}">
                  <a16:creationId xmlns:a16="http://schemas.microsoft.com/office/drawing/2014/main" id="{3300BC5B-A45C-475F-BD18-92BFF6976BEC}"/>
                </a:ext>
              </a:extLst>
            </p:cNvPr>
            <p:cNvSpPr txBox="1"/>
            <p:nvPr/>
          </p:nvSpPr>
          <p:spPr>
            <a:xfrm>
              <a:off x="9602895" y="3459324"/>
              <a:ext cx="441146"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grpSp>
          <p:nvGrpSpPr>
            <p:cNvPr id="8" name="グループ化 7">
              <a:extLst>
                <a:ext uri="{FF2B5EF4-FFF2-40B4-BE49-F238E27FC236}">
                  <a16:creationId xmlns:a16="http://schemas.microsoft.com/office/drawing/2014/main" id="{3392C330-67B5-4161-A217-F06AD27EF41B}"/>
                </a:ext>
              </a:extLst>
            </p:cNvPr>
            <p:cNvGrpSpPr/>
            <p:nvPr/>
          </p:nvGrpSpPr>
          <p:grpSpPr>
            <a:xfrm>
              <a:off x="8796778" y="709221"/>
              <a:ext cx="2053380" cy="2774672"/>
              <a:chOff x="9300420" y="403518"/>
              <a:chExt cx="2053380" cy="2774672"/>
            </a:xfrm>
          </p:grpSpPr>
          <p:pic>
            <p:nvPicPr>
              <p:cNvPr id="9" name="図 8">
                <a:extLst>
                  <a:ext uri="{FF2B5EF4-FFF2-40B4-BE49-F238E27FC236}">
                    <a16:creationId xmlns:a16="http://schemas.microsoft.com/office/drawing/2014/main" id="{ECB1D182-1A9B-45FE-94FF-9A5E3164CBBF}"/>
                  </a:ext>
                </a:extLst>
              </p:cNvPr>
              <p:cNvPicPr>
                <a:picLocks noChangeAspect="1"/>
              </p:cNvPicPr>
              <p:nvPr/>
            </p:nvPicPr>
            <p:blipFill>
              <a:blip r:embed="rId7"/>
              <a:stretch>
                <a:fillRect/>
              </a:stretch>
            </p:blipFill>
            <p:spPr>
              <a:xfrm>
                <a:off x="9300420" y="403518"/>
                <a:ext cx="2053380" cy="2774672"/>
              </a:xfrm>
              <a:prstGeom prst="rect">
                <a:avLst/>
              </a:prstGeom>
            </p:spPr>
          </p:pic>
          <p:sp>
            <p:nvSpPr>
              <p:cNvPr id="10" name="正方形/長方形 9">
                <a:extLst>
                  <a:ext uri="{FF2B5EF4-FFF2-40B4-BE49-F238E27FC236}">
                    <a16:creationId xmlns:a16="http://schemas.microsoft.com/office/drawing/2014/main" id="{D5CEB3E5-892C-4717-B7DE-A59BABE21A39}"/>
                  </a:ext>
                </a:extLst>
              </p:cNvPr>
              <p:cNvSpPr/>
              <p:nvPr/>
            </p:nvSpPr>
            <p:spPr>
              <a:xfrm>
                <a:off x="9404177" y="462786"/>
                <a:ext cx="1759454" cy="253706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grpSp>
      </p:grpSp>
      <p:sp>
        <p:nvSpPr>
          <p:cNvPr id="20" name="スライド番号プレースホルダー 19">
            <a:extLst>
              <a:ext uri="{FF2B5EF4-FFF2-40B4-BE49-F238E27FC236}">
                <a16:creationId xmlns:a16="http://schemas.microsoft.com/office/drawing/2014/main" id="{B550C2D9-2788-4926-A381-82C215C7A547}"/>
              </a:ext>
            </a:extLst>
          </p:cNvPr>
          <p:cNvSpPr>
            <a:spLocks noGrp="1"/>
          </p:cNvSpPr>
          <p:nvPr>
            <p:ph type="sldNum" sz="quarter" idx="4294967295"/>
          </p:nvPr>
        </p:nvSpPr>
        <p:spPr>
          <a:xfrm>
            <a:off x="9448800" y="6491557"/>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32324A-0746-4D35-85FA-0D2F246CAEFD}" type="slidenum">
              <a:rPr kumimoji="1" lang="ja-JP" altLang="en-US" sz="1800" b="1" i="0" u="none" strike="noStrike" kern="1200" cap="none" spc="0" normalizeH="0" baseline="0" noProof="0" smtClean="0">
                <a:ln>
                  <a:noFill/>
                </a:ln>
                <a:solidFill>
                  <a:prstClr val="black">
                    <a:tint val="75000"/>
                  </a:prstClr>
                </a:solidFill>
                <a:effectLst/>
                <a:uLnTx/>
                <a:uFillTx/>
                <a:latin typeface="Meiryo UI" panose="020B0604030504040204" pitchFamily="50" charset="-128"/>
                <a:ea typeface="Meiryo UI"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1" lang="ja-JP" altLang="en-US" sz="1800" b="1" i="0" u="none" strike="noStrike" kern="1200" cap="none" spc="0" normalizeH="0" baseline="0" noProof="0" dirty="0">
              <a:ln>
                <a:noFill/>
              </a:ln>
              <a:solidFill>
                <a:prstClr val="black">
                  <a:tint val="75000"/>
                </a:prstClr>
              </a:solidFill>
              <a:effectLst/>
              <a:uLnTx/>
              <a:uFillTx/>
              <a:latin typeface="Meiryo UI" panose="020B0604030504040204" pitchFamily="50" charset="-128"/>
              <a:ea typeface="Meiryo UI" panose="020B0604030504040204" pitchFamily="50" charset="-128"/>
              <a:cs typeface="+mn-cs"/>
            </a:endParaRPr>
          </a:p>
        </p:txBody>
      </p:sp>
      <p:sp>
        <p:nvSpPr>
          <p:cNvPr id="21" name="矢印: 下 20">
            <a:extLst>
              <a:ext uri="{FF2B5EF4-FFF2-40B4-BE49-F238E27FC236}">
                <a16:creationId xmlns:a16="http://schemas.microsoft.com/office/drawing/2014/main" id="{7A18FB4D-A0DB-49C5-9848-2668120F7AB4}"/>
              </a:ext>
            </a:extLst>
          </p:cNvPr>
          <p:cNvSpPr/>
          <p:nvPr/>
        </p:nvSpPr>
        <p:spPr>
          <a:xfrm>
            <a:off x="2995613" y="3943750"/>
            <a:ext cx="1075389" cy="682426"/>
          </a:xfrm>
          <a:prstGeom prst="down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dirty="0"/>
          </a:p>
        </p:txBody>
      </p:sp>
      <p:sp>
        <p:nvSpPr>
          <p:cNvPr id="22" name="四角形: 角を丸くする 21">
            <a:extLst>
              <a:ext uri="{FF2B5EF4-FFF2-40B4-BE49-F238E27FC236}">
                <a16:creationId xmlns:a16="http://schemas.microsoft.com/office/drawing/2014/main" id="{0D0FC6CE-210A-49C8-8E35-AB344ABBDB72}"/>
              </a:ext>
            </a:extLst>
          </p:cNvPr>
          <p:cNvSpPr/>
          <p:nvPr/>
        </p:nvSpPr>
        <p:spPr>
          <a:xfrm>
            <a:off x="170401" y="4942355"/>
            <a:ext cx="6873678" cy="1781624"/>
          </a:xfrm>
          <a:prstGeom prst="round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3600" dirty="0">
                <a:latin typeface="メイリオ" panose="020B0604030504040204" pitchFamily="50" charset="-128"/>
                <a:ea typeface="メイリオ" panose="020B0604030504040204" pitchFamily="50" charset="-128"/>
              </a:rPr>
              <a:t>メリットを実感してもらえれば医療者への信頼につながる</a:t>
            </a:r>
          </a:p>
        </p:txBody>
      </p:sp>
    </p:spTree>
    <p:extLst>
      <p:ext uri="{BB962C8B-B14F-4D97-AF65-F5344CB8AC3E}">
        <p14:creationId xmlns:p14="http://schemas.microsoft.com/office/powerpoint/2010/main" val="40545687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FEDF9-7F91-4EB5-B1C3-AB15F978AC9C}"/>
              </a:ext>
            </a:extLst>
          </p:cNvPr>
          <p:cNvSpPr>
            <a:spLocks noGrp="1"/>
          </p:cNvSpPr>
          <p:nvPr>
            <p:ph type="title"/>
          </p:nvPr>
        </p:nvSpPr>
        <p:spPr>
          <a:xfrm>
            <a:off x="838200" y="304788"/>
            <a:ext cx="10515600" cy="1325563"/>
          </a:xfrm>
        </p:spPr>
        <p:txBody>
          <a:bodyPr>
            <a:normAutofit/>
          </a:bodyPr>
          <a:lstStyle/>
          <a:p>
            <a:pPr algn="ctr"/>
            <a:r>
              <a:rPr lang="ja-JP" altLang="en-US" sz="4000" b="1" dirty="0">
                <a:solidFill>
                  <a:srgbClr val="002060"/>
                </a:solidFill>
                <a:latin typeface="Meiryo UI"/>
                <a:ea typeface="Meiryo UI"/>
                <a:cs typeface="+mj-lt"/>
              </a:rPr>
              <a:t>「本冊子」の周知に関わるスケジュールと</a:t>
            </a:r>
            <a:br>
              <a:rPr lang="en-US" altLang="ja-JP" sz="4000" b="1" dirty="0">
                <a:solidFill>
                  <a:srgbClr val="002060"/>
                </a:solidFill>
                <a:latin typeface="Meiryo UI"/>
                <a:ea typeface="Meiryo UI"/>
                <a:cs typeface="+mj-lt"/>
              </a:rPr>
            </a:br>
            <a:r>
              <a:rPr lang="ja-JP" altLang="en-US" sz="4000" b="1" dirty="0">
                <a:solidFill>
                  <a:srgbClr val="002060"/>
                </a:solidFill>
                <a:latin typeface="Meiryo UI"/>
                <a:ea typeface="Meiryo UI"/>
                <a:cs typeface="+mj-lt"/>
              </a:rPr>
              <a:t>関連調査研究</a:t>
            </a:r>
            <a:endParaRPr lang="en-US" sz="4000" b="1" dirty="0">
              <a:solidFill>
                <a:srgbClr val="002060"/>
              </a:solidFill>
              <a:latin typeface="Meiryo UI"/>
              <a:ea typeface="游ゴシック Light"/>
            </a:endParaRPr>
          </a:p>
        </p:txBody>
      </p:sp>
      <p:sp>
        <p:nvSpPr>
          <p:cNvPr id="3" name="Content Placeholder 2">
            <a:extLst>
              <a:ext uri="{FF2B5EF4-FFF2-40B4-BE49-F238E27FC236}">
                <a16:creationId xmlns:a16="http://schemas.microsoft.com/office/drawing/2014/main" id="{C56B183B-8B0A-426F-A792-4FD17DFDC662}"/>
              </a:ext>
            </a:extLst>
          </p:cNvPr>
          <p:cNvSpPr>
            <a:spLocks noGrp="1"/>
          </p:cNvSpPr>
          <p:nvPr>
            <p:ph idx="1"/>
          </p:nvPr>
        </p:nvSpPr>
        <p:spPr>
          <a:xfrm>
            <a:off x="179089" y="2153987"/>
            <a:ext cx="5693847" cy="4351338"/>
          </a:xfrm>
          <a:ln w="34925">
            <a:solidFill>
              <a:srgbClr val="FFC000"/>
            </a:solidFill>
          </a:ln>
        </p:spPr>
        <p:txBody>
          <a:bodyPr vert="horz" lIns="91440" tIns="45720" rIns="91440" bIns="45720" rtlCol="0" anchor="ctr">
            <a:normAutofit lnSpcReduction="10000"/>
          </a:bodyPr>
          <a:lstStyle/>
          <a:p>
            <a:pPr marL="273050" indent="-273050">
              <a:spcBef>
                <a:spcPts val="1200"/>
              </a:spcBef>
              <a:buFont typeface="Wingdings" panose="05000000000000000000" pitchFamily="2" charset="2"/>
              <a:buChar char="n"/>
            </a:pPr>
            <a:r>
              <a:rPr lang="ja-JP" altLang="en-US" sz="2600" dirty="0">
                <a:latin typeface="Meiryo UI"/>
                <a:ea typeface="Meiryo UI"/>
              </a:rPr>
              <a:t>「本冊子」の</a:t>
            </a:r>
            <a:r>
              <a:rPr lang="ja-JP" altLang="en-US" sz="2600" b="1" dirty="0">
                <a:solidFill>
                  <a:schemeClr val="accent2"/>
                </a:solidFill>
                <a:latin typeface="Meiryo UI"/>
                <a:ea typeface="Meiryo UI"/>
              </a:rPr>
              <a:t>周知・配布</a:t>
            </a:r>
            <a:r>
              <a:rPr lang="ja-JP" altLang="en-US" sz="2600" dirty="0">
                <a:latin typeface="Meiryo UI"/>
                <a:ea typeface="Meiryo UI"/>
              </a:rPr>
              <a:t>の開始　　　　　　　　　　　　　　　　</a:t>
            </a:r>
            <a:endParaRPr lang="en-US" altLang="ja-JP" sz="2600" dirty="0">
              <a:latin typeface="Meiryo UI"/>
              <a:ea typeface="Meiryo UI"/>
            </a:endParaRPr>
          </a:p>
          <a:p>
            <a:pPr marL="273050" indent="-273050">
              <a:spcBef>
                <a:spcPts val="1200"/>
              </a:spcBef>
              <a:buFont typeface="Wingdings" panose="05000000000000000000" pitchFamily="2" charset="2"/>
              <a:buChar char="n"/>
            </a:pPr>
            <a:r>
              <a:rPr lang="ja-JP" altLang="en-US" sz="2600" dirty="0">
                <a:latin typeface="Meiryo UI"/>
                <a:ea typeface="Meiryo UI"/>
              </a:rPr>
              <a:t>スケジュール</a:t>
            </a:r>
            <a:endParaRPr lang="en-US" altLang="ja-JP" sz="2600" dirty="0">
              <a:latin typeface="Meiryo UI"/>
              <a:ea typeface="Meiryo UI"/>
            </a:endParaRPr>
          </a:p>
          <a:p>
            <a:pPr marL="730250" lvl="1" indent="-273050">
              <a:spcBef>
                <a:spcPts val="1200"/>
              </a:spcBef>
              <a:buFont typeface="Wingdings" panose="05000000000000000000" pitchFamily="2" charset="2"/>
              <a:buChar char="n"/>
            </a:pPr>
            <a:r>
              <a:rPr lang="en-US" altLang="ja-JP" dirty="0">
                <a:latin typeface="Meiryo UI"/>
                <a:ea typeface="Meiryo UI"/>
              </a:rPr>
              <a:t>2022</a:t>
            </a:r>
            <a:r>
              <a:rPr lang="ja-JP" altLang="en-US" dirty="0">
                <a:latin typeface="Meiryo UI"/>
                <a:ea typeface="Meiryo UI"/>
              </a:rPr>
              <a:t>年</a:t>
            </a:r>
            <a:r>
              <a:rPr lang="en-US" altLang="ja-JP" dirty="0">
                <a:latin typeface="Meiryo UI"/>
                <a:ea typeface="Meiryo UI"/>
              </a:rPr>
              <a:t>2</a:t>
            </a:r>
            <a:r>
              <a:rPr lang="ja-JP" altLang="en-US" dirty="0">
                <a:latin typeface="Meiryo UI"/>
                <a:ea typeface="Meiryo UI"/>
              </a:rPr>
              <a:t>月：「がん情報サービス」上へ公開</a:t>
            </a:r>
            <a:endParaRPr lang="en-US" altLang="ja-JP" dirty="0">
              <a:latin typeface="Meiryo UI"/>
              <a:ea typeface="Meiryo UI"/>
            </a:endParaRPr>
          </a:p>
          <a:p>
            <a:pPr marL="730250" lvl="1" indent="-273050">
              <a:spcBef>
                <a:spcPts val="1200"/>
              </a:spcBef>
              <a:buFont typeface="Wingdings" panose="05000000000000000000" pitchFamily="2" charset="2"/>
              <a:buChar char="n"/>
            </a:pPr>
            <a:r>
              <a:rPr lang="ja-JP" altLang="en-US" sz="1800" dirty="0">
                <a:solidFill>
                  <a:schemeClr val="accent1"/>
                </a:solidFill>
                <a:latin typeface="Meiryo UI"/>
                <a:ea typeface="Meiryo UI"/>
              </a:rPr>
              <a:t>がん情報サービス　</a:t>
            </a:r>
            <a:r>
              <a:rPr lang="en-US" altLang="ja-JP" sz="1800" dirty="0">
                <a:solidFill>
                  <a:schemeClr val="accent1"/>
                </a:solidFill>
                <a:latin typeface="Meiryo UI"/>
                <a:ea typeface="Meiryo UI"/>
              </a:rPr>
              <a:t>HOME</a:t>
            </a:r>
            <a:r>
              <a:rPr lang="ja-JP" altLang="en-US" sz="1800" dirty="0">
                <a:solidFill>
                  <a:schemeClr val="accent1"/>
                </a:solidFill>
                <a:latin typeface="Meiryo UI"/>
                <a:ea typeface="Meiryo UI"/>
              </a:rPr>
              <a:t>＞診断と治療＞がんと診断されたあなたに知ってほしいこと</a:t>
            </a:r>
            <a:endParaRPr lang="en-US" altLang="ja-JP" sz="1800" dirty="0">
              <a:solidFill>
                <a:schemeClr val="accent1"/>
              </a:solidFill>
              <a:latin typeface="Meiryo UI"/>
              <a:ea typeface="Meiryo UI"/>
            </a:endParaRPr>
          </a:p>
          <a:p>
            <a:pPr marL="1187450" lvl="2" indent="-273050">
              <a:spcBef>
                <a:spcPts val="1200"/>
              </a:spcBef>
              <a:buFont typeface="Wingdings" panose="05000000000000000000" pitchFamily="2" charset="2"/>
              <a:buChar char="n"/>
            </a:pPr>
            <a:r>
              <a:rPr lang="ja-JP" altLang="en-US" dirty="0">
                <a:latin typeface="Meiryo UI"/>
                <a:ea typeface="Meiryo UI"/>
              </a:rPr>
              <a:t>施設内への紹介用資材（</a:t>
            </a:r>
            <a:r>
              <a:rPr lang="en-US" altLang="ja-JP" dirty="0">
                <a:latin typeface="Meiryo UI"/>
                <a:ea typeface="Meiryo UI"/>
              </a:rPr>
              <a:t>PPT</a:t>
            </a:r>
            <a:r>
              <a:rPr lang="ja-JP" altLang="en-US" dirty="0">
                <a:latin typeface="Meiryo UI"/>
                <a:ea typeface="Meiryo UI"/>
              </a:rPr>
              <a:t>）も国拠点病院サポートページに掲載予定</a:t>
            </a:r>
            <a:endParaRPr lang="en-US" altLang="ja-JP" dirty="0">
              <a:latin typeface="Meiryo UI"/>
              <a:ea typeface="Meiryo UI"/>
            </a:endParaRPr>
          </a:p>
          <a:p>
            <a:pPr marL="730250" lvl="1" indent="-273050">
              <a:spcBef>
                <a:spcPts val="1200"/>
              </a:spcBef>
              <a:buFont typeface="Wingdings" panose="05000000000000000000" pitchFamily="2" charset="2"/>
              <a:buChar char="n"/>
            </a:pPr>
            <a:r>
              <a:rPr lang="en-US" altLang="ja-JP" dirty="0">
                <a:latin typeface="Meiryo UI"/>
                <a:ea typeface="Meiryo UI"/>
              </a:rPr>
              <a:t>2022</a:t>
            </a:r>
            <a:r>
              <a:rPr lang="ja-JP" altLang="en-US" dirty="0">
                <a:latin typeface="Meiryo UI"/>
                <a:ea typeface="Meiryo UI"/>
              </a:rPr>
              <a:t>年</a:t>
            </a:r>
            <a:r>
              <a:rPr lang="en-US" altLang="ja-JP" dirty="0">
                <a:latin typeface="Meiryo UI"/>
                <a:ea typeface="Meiryo UI"/>
              </a:rPr>
              <a:t>3</a:t>
            </a:r>
            <a:r>
              <a:rPr lang="ja-JP" altLang="en-US" dirty="0">
                <a:latin typeface="Meiryo UI"/>
                <a:ea typeface="Meiryo UI"/>
              </a:rPr>
              <a:t>月初旬：冊子発注システムにより「購入冊子注文開始」</a:t>
            </a:r>
            <a:endParaRPr lang="en-US" altLang="ja-JP" dirty="0">
              <a:latin typeface="Meiryo UI"/>
              <a:ea typeface="Meiryo UI"/>
            </a:endParaRPr>
          </a:p>
          <a:p>
            <a:pPr marL="1187450" lvl="2" indent="-273050">
              <a:spcBef>
                <a:spcPts val="1200"/>
              </a:spcBef>
              <a:buFont typeface="Wingdings" panose="05000000000000000000" pitchFamily="2" charset="2"/>
              <a:buChar char="n"/>
            </a:pPr>
            <a:r>
              <a:rPr lang="en-US" altLang="ja-JP" dirty="0">
                <a:latin typeface="Meiryo UI"/>
                <a:ea typeface="Meiryo UI"/>
                <a:sym typeface="Wingdings" panose="05000000000000000000" pitchFamily="2" charset="2"/>
              </a:rPr>
              <a:t></a:t>
            </a:r>
            <a:r>
              <a:rPr lang="ja-JP" altLang="en-US" dirty="0">
                <a:latin typeface="Meiryo UI"/>
                <a:ea typeface="Meiryo UI"/>
                <a:sym typeface="Wingdings" panose="05000000000000000000" pitchFamily="2" charset="2"/>
              </a:rPr>
              <a:t>各施設への初回納品（</a:t>
            </a:r>
            <a:r>
              <a:rPr lang="en-US" altLang="ja-JP" dirty="0">
                <a:latin typeface="Meiryo UI"/>
                <a:ea typeface="Meiryo UI"/>
                <a:sym typeface="Wingdings" panose="05000000000000000000" pitchFamily="2" charset="2"/>
              </a:rPr>
              <a:t>5</a:t>
            </a:r>
            <a:r>
              <a:rPr lang="ja-JP" altLang="en-US" dirty="0">
                <a:latin typeface="Meiryo UI"/>
                <a:ea typeface="Meiryo UI"/>
                <a:sym typeface="Wingdings" panose="05000000000000000000" pitchFamily="2" charset="2"/>
              </a:rPr>
              <a:t>月半ば）　</a:t>
            </a:r>
            <a:endParaRPr lang="en-US" altLang="ja-JP" dirty="0">
              <a:latin typeface="Meiryo UI"/>
              <a:ea typeface="Meiryo UI"/>
              <a:sym typeface="Wingdings" panose="05000000000000000000" pitchFamily="2" charset="2"/>
            </a:endParaRPr>
          </a:p>
          <a:p>
            <a:pPr marL="1187450" lvl="2" indent="-273050">
              <a:spcBef>
                <a:spcPts val="1200"/>
              </a:spcBef>
              <a:buFont typeface="Wingdings" panose="05000000000000000000" pitchFamily="2" charset="2"/>
              <a:buChar char="n"/>
            </a:pPr>
            <a:endParaRPr lang="ja-JP" altLang="en-US" dirty="0">
              <a:latin typeface="Meiryo UI"/>
              <a:ea typeface="Meiryo UI"/>
            </a:endParaRPr>
          </a:p>
        </p:txBody>
      </p:sp>
      <p:pic>
        <p:nvPicPr>
          <p:cNvPr id="4" name="図 3">
            <a:extLst>
              <a:ext uri="{FF2B5EF4-FFF2-40B4-BE49-F238E27FC236}">
                <a16:creationId xmlns:a16="http://schemas.microsoft.com/office/drawing/2014/main" id="{CAC0AEE0-4F46-43BB-89EA-92BDC4F59B19}"/>
              </a:ext>
            </a:extLst>
          </p:cNvPr>
          <p:cNvPicPr>
            <a:picLocks noChangeAspect="1"/>
          </p:cNvPicPr>
          <p:nvPr/>
        </p:nvPicPr>
        <p:blipFill rotWithShape="1">
          <a:blip r:embed="rId3"/>
          <a:srcRect l="10673" t="25290" r="72452" b="4606"/>
          <a:stretch/>
        </p:blipFill>
        <p:spPr>
          <a:xfrm>
            <a:off x="10636080" y="154572"/>
            <a:ext cx="1225312" cy="1730713"/>
          </a:xfrm>
          <a:prstGeom prst="rect">
            <a:avLst/>
          </a:prstGeom>
          <a:ln>
            <a:noFill/>
          </a:ln>
          <a:effectLst>
            <a:outerShdw blurRad="292100" dist="139700" dir="2700000" algn="tl" rotWithShape="0">
              <a:srgbClr val="333333">
                <a:alpha val="65000"/>
              </a:srgbClr>
            </a:outerShdw>
          </a:effectLst>
        </p:spPr>
      </p:pic>
      <p:sp>
        <p:nvSpPr>
          <p:cNvPr id="7" name="正方形/長方形 6">
            <a:extLst>
              <a:ext uri="{FF2B5EF4-FFF2-40B4-BE49-F238E27FC236}">
                <a16:creationId xmlns:a16="http://schemas.microsoft.com/office/drawing/2014/main" id="{825E4C3D-44E9-4F68-9B5E-ECFA34F30163}"/>
              </a:ext>
            </a:extLst>
          </p:cNvPr>
          <p:cNvSpPr/>
          <p:nvPr/>
        </p:nvSpPr>
        <p:spPr>
          <a:xfrm>
            <a:off x="356894" y="1560192"/>
            <a:ext cx="9316974"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Meiryo UI"/>
                <a:ea typeface="Meiryo UI"/>
                <a:cs typeface="+mn-cs"/>
              </a:rPr>
              <a:t>・冊子査読、調査にご協力をいただいている皆様、誠にありがとうございます。</a:t>
            </a:r>
          </a:p>
        </p:txBody>
      </p:sp>
      <p:sp>
        <p:nvSpPr>
          <p:cNvPr id="8" name="Content Placeholder 2">
            <a:extLst>
              <a:ext uri="{FF2B5EF4-FFF2-40B4-BE49-F238E27FC236}">
                <a16:creationId xmlns:a16="http://schemas.microsoft.com/office/drawing/2014/main" id="{C34D3927-7148-4BF8-B61A-8A67766FBE61}"/>
              </a:ext>
            </a:extLst>
          </p:cNvPr>
          <p:cNvSpPr txBox="1">
            <a:spLocks/>
          </p:cNvSpPr>
          <p:nvPr/>
        </p:nvSpPr>
        <p:spPr>
          <a:xfrm>
            <a:off x="6053660" y="2153987"/>
            <a:ext cx="5693847" cy="4351338"/>
          </a:xfrm>
          <a:prstGeom prst="rect">
            <a:avLst/>
          </a:prstGeom>
          <a:ln w="25400">
            <a:solidFill>
              <a:schemeClr val="accent1"/>
            </a:solidFill>
          </a:ln>
        </p:spPr>
        <p:txBody>
          <a:bodyPr vert="horz" lIns="91440" tIns="45720" rIns="91440" bIns="45720" rtlCol="0" anchor="ct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273050" marR="0" lvl="0" indent="-273050" algn="l" defTabSz="914400" rtl="0" eaLnBrk="1" fontAlgn="auto" latinLnBrk="0" hangingPunct="1">
              <a:lnSpc>
                <a:spcPct val="90000"/>
              </a:lnSpc>
              <a:spcBef>
                <a:spcPts val="1000"/>
              </a:spcBef>
              <a:spcAft>
                <a:spcPts val="0"/>
              </a:spcAft>
              <a:buClrTx/>
              <a:buSzTx/>
              <a:buFont typeface="Wingdings" panose="05000000000000000000" pitchFamily="2" charset="2"/>
              <a:buChar char="n"/>
              <a:tabLst/>
              <a:defRPr/>
            </a:pPr>
            <a:r>
              <a:rPr kumimoji="1" lang="ja-JP" altLang="en-US" sz="3600" b="0" i="0" u="none" strike="noStrike" kern="1200" cap="none" spc="0" normalizeH="0" baseline="0" noProof="0" dirty="0">
                <a:ln>
                  <a:noFill/>
                </a:ln>
                <a:solidFill>
                  <a:prstClr val="black"/>
                </a:solidFill>
                <a:effectLst/>
                <a:uLnTx/>
                <a:uFillTx/>
                <a:latin typeface="Meiryo UI"/>
                <a:ea typeface="Meiryo UI"/>
                <a:cs typeface="+mn-cs"/>
              </a:rPr>
              <a:t>「本冊子」の</a:t>
            </a:r>
            <a:r>
              <a:rPr kumimoji="1" lang="ja-JP" altLang="en-US" sz="3600" b="1" i="0" u="none" strike="noStrike" kern="1200" cap="none" spc="0" normalizeH="0" baseline="0" noProof="0" dirty="0">
                <a:ln>
                  <a:noFill/>
                </a:ln>
                <a:solidFill>
                  <a:srgbClr val="0070C0"/>
                </a:solidFill>
                <a:effectLst/>
                <a:uLnTx/>
                <a:uFillTx/>
                <a:latin typeface="Meiryo UI"/>
                <a:ea typeface="Meiryo UI"/>
                <a:cs typeface="+mn-cs"/>
              </a:rPr>
              <a:t>活用効果に関する調査</a:t>
            </a:r>
            <a:endParaRPr kumimoji="1" lang="en-US" altLang="ja-JP" sz="3600" b="0" i="0" u="none" strike="noStrike" kern="1200" cap="none" spc="0" normalizeH="0" baseline="0" noProof="0" dirty="0">
              <a:ln>
                <a:noFill/>
              </a:ln>
              <a:solidFill>
                <a:prstClr val="black"/>
              </a:solidFill>
              <a:effectLst/>
              <a:uLnTx/>
              <a:uFillTx/>
              <a:latin typeface="Meiryo UI"/>
              <a:ea typeface="Meiryo UI"/>
              <a:cs typeface="+mn-cs"/>
            </a:endParaRPr>
          </a:p>
          <a:p>
            <a:pPr marL="273050" marR="0" lvl="0" indent="-273050" algn="l" defTabSz="914400" rtl="0" eaLnBrk="1" fontAlgn="auto" latinLnBrk="0" hangingPunct="1">
              <a:lnSpc>
                <a:spcPct val="90000"/>
              </a:lnSpc>
              <a:spcBef>
                <a:spcPts val="1200"/>
              </a:spcBef>
              <a:spcAft>
                <a:spcPts val="0"/>
              </a:spcAft>
              <a:buClrTx/>
              <a:buSzTx/>
              <a:buFont typeface="Wingdings" panose="05000000000000000000" pitchFamily="2" charset="2"/>
              <a:buChar char="n"/>
              <a:tabLst/>
              <a:defRPr/>
            </a:pPr>
            <a:r>
              <a:rPr kumimoji="1" lang="ja-JP" altLang="en-US" sz="2800" b="0" i="0" u="none" strike="noStrike" kern="1200" cap="none" spc="0" normalizeH="0" baseline="0" noProof="0" dirty="0">
                <a:ln>
                  <a:noFill/>
                </a:ln>
                <a:solidFill>
                  <a:prstClr val="black"/>
                </a:solidFill>
                <a:effectLst/>
                <a:uLnTx/>
                <a:uFillTx/>
                <a:latin typeface="Meiryo UI"/>
                <a:ea typeface="Meiryo UI"/>
                <a:cs typeface="+mn-cs"/>
              </a:rPr>
              <a:t>調査内容</a:t>
            </a:r>
            <a:endParaRPr kumimoji="1" lang="en-US" altLang="ja-JP" sz="2800" b="0" i="0" u="none" strike="noStrike" kern="1200" cap="none" spc="0" normalizeH="0" baseline="0" noProof="0" dirty="0">
              <a:ln>
                <a:noFill/>
              </a:ln>
              <a:solidFill>
                <a:prstClr val="black"/>
              </a:solidFill>
              <a:effectLst/>
              <a:uLnTx/>
              <a:uFillTx/>
              <a:latin typeface="Meiryo UI"/>
              <a:ea typeface="Meiryo UI"/>
              <a:cs typeface="+mn-cs"/>
            </a:endParaRPr>
          </a:p>
          <a:p>
            <a:pPr marL="730250" marR="0" lvl="1" indent="-273050" algn="l" defTabSz="914400" rtl="0" eaLnBrk="1" fontAlgn="auto" latinLnBrk="0" hangingPunct="1">
              <a:lnSpc>
                <a:spcPct val="110000"/>
              </a:lnSpc>
              <a:spcBef>
                <a:spcPts val="1200"/>
              </a:spcBef>
              <a:spcAft>
                <a:spcPts val="0"/>
              </a:spcAft>
              <a:buClrTx/>
              <a:buSzTx/>
              <a:buFont typeface="Wingdings" panose="05000000000000000000" pitchFamily="2" charset="2"/>
              <a:buChar char="n"/>
              <a:tabLst/>
              <a:defRPr/>
            </a:pPr>
            <a:r>
              <a:rPr kumimoji="1" lang="ja-JP" altLang="en-US" sz="2400" b="0" i="0" u="none" strike="noStrike" kern="1200" cap="none" spc="0" normalizeH="0" baseline="0" noProof="0" dirty="0">
                <a:ln>
                  <a:noFill/>
                </a:ln>
                <a:solidFill>
                  <a:prstClr val="black"/>
                </a:solidFill>
                <a:effectLst/>
                <a:uLnTx/>
                <a:uFillTx/>
                <a:latin typeface="Meiryo UI"/>
                <a:ea typeface="Meiryo UI"/>
                <a:cs typeface="+mn-cs"/>
              </a:rPr>
              <a:t>冊子配布の有用性と活用に関する調査を行います。</a:t>
            </a:r>
            <a:r>
              <a:rPr kumimoji="1" lang="ja-JP" altLang="en-US" sz="1800" b="0" i="0" u="none" strike="noStrike" kern="1200" cap="none" spc="0" normalizeH="0" baseline="0" noProof="0" dirty="0">
                <a:ln>
                  <a:noFill/>
                </a:ln>
                <a:solidFill>
                  <a:prstClr val="black"/>
                </a:solidFill>
                <a:effectLst/>
                <a:uLnTx/>
                <a:uFillTx/>
                <a:latin typeface="Meiryo UI"/>
                <a:ea typeface="Meiryo UI"/>
                <a:cs typeface="+mn-cs"/>
              </a:rPr>
              <a:t>（厚労科研研究班協力のもと）</a:t>
            </a:r>
            <a:endParaRPr kumimoji="1" lang="en-US" altLang="ja-JP" sz="1800" b="0" i="0" u="none" strike="noStrike" kern="1200" cap="none" spc="0" normalizeH="0" baseline="0" noProof="0" dirty="0">
              <a:ln>
                <a:noFill/>
              </a:ln>
              <a:solidFill>
                <a:prstClr val="black"/>
              </a:solidFill>
              <a:effectLst/>
              <a:uLnTx/>
              <a:uFillTx/>
              <a:latin typeface="Meiryo UI"/>
              <a:ea typeface="Meiryo UI"/>
              <a:cs typeface="+mn-cs"/>
            </a:endParaRPr>
          </a:p>
          <a:p>
            <a:pPr marL="685800" marR="0" lvl="1" indent="-228600" algn="l" defTabSz="914400" rtl="0" eaLnBrk="1" fontAlgn="auto" latinLnBrk="0" hangingPunct="1">
              <a:lnSpc>
                <a:spcPct val="110000"/>
              </a:lnSpc>
              <a:spcBef>
                <a:spcPts val="1200"/>
              </a:spcBef>
              <a:spcAft>
                <a:spcPts val="0"/>
              </a:spcAft>
              <a:buClr>
                <a:srgbClr val="4472C4"/>
              </a:buClr>
              <a:buSzTx/>
              <a:buFont typeface="Wingdings" panose="05000000000000000000" pitchFamily="2" charset="2"/>
              <a:buChar char="l"/>
              <a:tabLst/>
              <a:defRPr/>
            </a:pPr>
            <a:r>
              <a:rPr kumimoji="1" lang="ja-JP" altLang="en-US" sz="2400" b="0" i="0" u="none" strike="noStrike" kern="1200" cap="none" spc="0" normalizeH="0" baseline="0" noProof="0" dirty="0">
                <a:ln>
                  <a:noFill/>
                </a:ln>
                <a:solidFill>
                  <a:prstClr val="black"/>
                </a:solidFill>
                <a:effectLst/>
                <a:uLnTx/>
                <a:uFillTx/>
                <a:latin typeface="Meiryo UI"/>
                <a:ea typeface="Meiryo UI"/>
                <a:cs typeface="+mn-cs"/>
              </a:rPr>
              <a:t>調査実施期間：</a:t>
            </a:r>
            <a:r>
              <a:rPr kumimoji="1" lang="en-US" altLang="ja-JP" sz="2400" b="0" i="0" u="none" strike="noStrike" kern="1200" cap="none" spc="0" normalizeH="0" baseline="0" noProof="0" dirty="0">
                <a:ln>
                  <a:noFill/>
                </a:ln>
                <a:solidFill>
                  <a:prstClr val="black"/>
                </a:solidFill>
                <a:effectLst/>
                <a:uLnTx/>
                <a:uFillTx/>
                <a:latin typeface="Meiryo UI"/>
                <a:ea typeface="Meiryo UI"/>
                <a:cs typeface="+mn-cs"/>
              </a:rPr>
              <a:t>2022</a:t>
            </a:r>
            <a:r>
              <a:rPr kumimoji="1" lang="ja-JP" altLang="en-US" sz="2400" b="0" i="0" u="none" strike="noStrike" kern="1200" cap="none" spc="0" normalizeH="0" baseline="0" noProof="0" dirty="0">
                <a:ln>
                  <a:noFill/>
                </a:ln>
                <a:solidFill>
                  <a:prstClr val="black"/>
                </a:solidFill>
                <a:effectLst/>
                <a:uLnTx/>
                <a:uFillTx/>
                <a:latin typeface="Meiryo UI"/>
                <a:ea typeface="Meiryo UI"/>
                <a:cs typeface="+mn-cs"/>
              </a:rPr>
              <a:t>年</a:t>
            </a:r>
            <a:r>
              <a:rPr kumimoji="1" lang="en-US" altLang="ja-JP" sz="2400" b="0" i="0" u="none" strike="noStrike" kern="1200" cap="none" spc="0" normalizeH="0" baseline="0" noProof="0" dirty="0">
                <a:ln>
                  <a:noFill/>
                </a:ln>
                <a:solidFill>
                  <a:prstClr val="black"/>
                </a:solidFill>
                <a:effectLst/>
                <a:uLnTx/>
                <a:uFillTx/>
                <a:latin typeface="Meiryo UI"/>
                <a:ea typeface="Meiryo UI"/>
                <a:cs typeface="+mn-cs"/>
              </a:rPr>
              <a:t>3</a:t>
            </a:r>
            <a:r>
              <a:rPr kumimoji="1" lang="ja-JP" altLang="en-US" sz="2400" b="0" i="0" u="none" strike="noStrike" kern="1200" cap="none" spc="0" normalizeH="0" baseline="0" noProof="0" dirty="0">
                <a:ln>
                  <a:noFill/>
                </a:ln>
                <a:solidFill>
                  <a:prstClr val="black"/>
                </a:solidFill>
                <a:effectLst/>
                <a:uLnTx/>
                <a:uFillTx/>
                <a:latin typeface="Meiryo UI"/>
                <a:ea typeface="Meiryo UI"/>
                <a:cs typeface="+mn-cs"/>
              </a:rPr>
              <a:t>月頃～</a:t>
            </a:r>
            <a:r>
              <a:rPr kumimoji="1" lang="en-US" altLang="ja-JP" sz="2400" b="0" i="0" u="none" strike="noStrike" kern="1200" cap="none" spc="0" normalizeH="0" baseline="0" noProof="0" dirty="0">
                <a:ln>
                  <a:noFill/>
                </a:ln>
                <a:solidFill>
                  <a:prstClr val="black"/>
                </a:solidFill>
                <a:effectLst/>
                <a:uLnTx/>
                <a:uFillTx/>
                <a:latin typeface="Meiryo UI"/>
                <a:ea typeface="Meiryo UI"/>
                <a:cs typeface="+mn-cs"/>
              </a:rPr>
              <a:t>5</a:t>
            </a:r>
            <a:r>
              <a:rPr kumimoji="1" lang="ja-JP" altLang="en-US" sz="2400" b="0" i="0" u="none" strike="noStrike" kern="1200" cap="none" spc="0" normalizeH="0" baseline="0" noProof="0" dirty="0">
                <a:ln>
                  <a:noFill/>
                </a:ln>
                <a:solidFill>
                  <a:prstClr val="black"/>
                </a:solidFill>
                <a:effectLst/>
                <a:uLnTx/>
                <a:uFillTx/>
                <a:latin typeface="Meiryo UI"/>
                <a:ea typeface="Meiryo UI"/>
                <a:cs typeface="+mn-cs"/>
              </a:rPr>
              <a:t>月頃</a:t>
            </a:r>
            <a:endParaRPr kumimoji="1" lang="en-US" altLang="ja-JP" sz="2400" b="0" i="0" u="none" strike="noStrike" kern="1200" cap="none" spc="0" normalizeH="0" baseline="0" noProof="0" dirty="0">
              <a:ln>
                <a:noFill/>
              </a:ln>
              <a:solidFill>
                <a:prstClr val="black"/>
              </a:solidFill>
              <a:effectLst/>
              <a:uLnTx/>
              <a:uFillTx/>
              <a:latin typeface="Meiryo UI"/>
              <a:ea typeface="Meiryo UI"/>
              <a:cs typeface="+mn-cs"/>
            </a:endParaRPr>
          </a:p>
          <a:p>
            <a:pPr marL="685800" marR="0" lvl="1" indent="-228600" algn="l" defTabSz="914400" rtl="0" eaLnBrk="1" fontAlgn="auto" latinLnBrk="0" hangingPunct="1">
              <a:lnSpc>
                <a:spcPct val="110000"/>
              </a:lnSpc>
              <a:spcBef>
                <a:spcPts val="1200"/>
              </a:spcBef>
              <a:spcAft>
                <a:spcPts val="0"/>
              </a:spcAft>
              <a:buClr>
                <a:srgbClr val="4472C4"/>
              </a:buClr>
              <a:buSzTx/>
              <a:buFont typeface="Wingdings" panose="05000000000000000000" pitchFamily="2" charset="2"/>
              <a:buChar char="l"/>
              <a:tabLst/>
              <a:defRPr/>
            </a:pPr>
            <a:r>
              <a:rPr kumimoji="1" lang="en-US" altLang="ja-JP" sz="2400" b="0" i="0" u="none" strike="noStrike" kern="1200" cap="none" spc="0" normalizeH="0" baseline="0" noProof="0" dirty="0">
                <a:ln>
                  <a:noFill/>
                </a:ln>
                <a:solidFill>
                  <a:prstClr val="black"/>
                </a:solidFill>
                <a:effectLst/>
                <a:uLnTx/>
                <a:uFillTx/>
                <a:latin typeface="Meiryo UI"/>
                <a:ea typeface="Meiryo UI"/>
                <a:cs typeface="+mn-cs"/>
              </a:rPr>
              <a:t>I </a:t>
            </a:r>
            <a:r>
              <a:rPr kumimoji="1" lang="ja-JP" altLang="en-US" sz="2400" b="0" i="0" u="none" strike="noStrike" kern="1200" cap="none" spc="0" normalizeH="0" baseline="0" noProof="0" dirty="0">
                <a:ln>
                  <a:noFill/>
                </a:ln>
                <a:solidFill>
                  <a:prstClr val="black"/>
                </a:solidFill>
                <a:effectLst/>
                <a:uLnTx/>
                <a:uFillTx/>
                <a:latin typeface="Meiryo UI"/>
                <a:ea typeface="Meiryo UI"/>
                <a:cs typeface="+mn-cs"/>
              </a:rPr>
              <a:t>“医師”への周知と活用に関するアンケート・インタビュー調査</a:t>
            </a:r>
            <a:r>
              <a:rPr kumimoji="1" lang="ja-JP" altLang="en-US" sz="2400" b="0" i="0" u="none" strike="noStrike" kern="1200" cap="none" spc="0" normalizeH="0" baseline="0" noProof="0" dirty="0">
                <a:ln>
                  <a:noFill/>
                </a:ln>
                <a:solidFill>
                  <a:srgbClr val="4472C4"/>
                </a:solidFill>
                <a:effectLst/>
                <a:uLnTx/>
                <a:uFillTx/>
                <a:latin typeface="Meiryo UI"/>
                <a:ea typeface="Meiryo UI"/>
                <a:cs typeface="+mn-cs"/>
              </a:rPr>
              <a:t>（個々の医師を対象／募集終了）</a:t>
            </a:r>
            <a:endParaRPr kumimoji="1" lang="en-US" altLang="ja-JP" sz="2400" b="0" i="0" u="none" strike="noStrike" kern="1200" cap="none" spc="0" normalizeH="0" baseline="0" noProof="0" dirty="0">
              <a:ln>
                <a:noFill/>
              </a:ln>
              <a:solidFill>
                <a:srgbClr val="4472C4"/>
              </a:solidFill>
              <a:effectLst/>
              <a:uLnTx/>
              <a:uFillTx/>
              <a:latin typeface="Meiryo UI"/>
              <a:ea typeface="Meiryo UI"/>
              <a:cs typeface="+mn-cs"/>
            </a:endParaRPr>
          </a:p>
          <a:p>
            <a:pPr marL="685800" marR="0" lvl="1" indent="-228600" algn="l" defTabSz="914400" rtl="0" eaLnBrk="1" fontAlgn="auto" latinLnBrk="0" hangingPunct="1">
              <a:lnSpc>
                <a:spcPct val="110000"/>
              </a:lnSpc>
              <a:spcBef>
                <a:spcPts val="1200"/>
              </a:spcBef>
              <a:spcAft>
                <a:spcPts val="0"/>
              </a:spcAft>
              <a:buClr>
                <a:srgbClr val="4472C4"/>
              </a:buClr>
              <a:buSzTx/>
              <a:buFont typeface="Wingdings" panose="05000000000000000000" pitchFamily="2" charset="2"/>
              <a:buChar char="l"/>
              <a:tabLst/>
              <a:defRPr/>
            </a:pPr>
            <a:r>
              <a:rPr kumimoji="1" lang="en-US" altLang="ja-JP" sz="2400" b="0" i="0" u="none" strike="noStrike" kern="1200" cap="none" spc="0" normalizeH="0" baseline="0" noProof="0" dirty="0">
                <a:ln>
                  <a:noFill/>
                </a:ln>
                <a:solidFill>
                  <a:prstClr val="black"/>
                </a:solidFill>
                <a:effectLst/>
                <a:uLnTx/>
                <a:uFillTx/>
                <a:latin typeface="Meiryo UI"/>
                <a:ea typeface="Meiryo UI"/>
                <a:cs typeface="+mn-cs"/>
              </a:rPr>
              <a:t>Ⅱ </a:t>
            </a:r>
            <a:r>
              <a:rPr kumimoji="1" lang="ja-JP" altLang="en-US" sz="2400" b="0" i="0" u="none" strike="noStrike" kern="1200" cap="none" spc="0" normalizeH="0" baseline="0" noProof="0" dirty="0">
                <a:ln>
                  <a:noFill/>
                </a:ln>
                <a:solidFill>
                  <a:prstClr val="black"/>
                </a:solidFill>
                <a:effectLst/>
                <a:uLnTx/>
                <a:uFillTx/>
                <a:latin typeface="Meiryo UI"/>
                <a:ea typeface="Meiryo UI"/>
                <a:cs typeface="+mn-cs"/>
              </a:rPr>
              <a:t>施設内での「本冊子の効果的な周知と活用方法」に関する調査</a:t>
            </a:r>
            <a:r>
              <a:rPr kumimoji="1" lang="ja-JP" altLang="en-US" sz="2400" b="0" i="0" u="none" strike="noStrike" kern="1200" cap="none" spc="0" normalizeH="0" baseline="0" noProof="0" dirty="0">
                <a:ln>
                  <a:noFill/>
                </a:ln>
                <a:solidFill>
                  <a:srgbClr val="4472C4"/>
                </a:solidFill>
                <a:effectLst/>
                <a:uLnTx/>
                <a:uFillTx/>
                <a:latin typeface="Meiryo UI"/>
                <a:ea typeface="Meiryo UI"/>
                <a:cs typeface="+mn-cs"/>
              </a:rPr>
              <a:t>（相談支援センターを対象　　／</a:t>
            </a:r>
            <a:r>
              <a:rPr kumimoji="1" lang="en-US" altLang="ja-JP" sz="2400" b="0" i="0" u="none" strike="noStrike" kern="1200" cap="none" spc="0" normalizeH="0" baseline="0" noProof="0" dirty="0">
                <a:ln>
                  <a:noFill/>
                </a:ln>
                <a:solidFill>
                  <a:srgbClr val="4472C4"/>
                </a:solidFill>
                <a:effectLst/>
                <a:uLnTx/>
                <a:uFillTx/>
                <a:latin typeface="Meiryo UI"/>
                <a:ea typeface="Meiryo UI"/>
                <a:cs typeface="+mn-cs"/>
              </a:rPr>
              <a:t>3</a:t>
            </a:r>
            <a:r>
              <a:rPr kumimoji="1" lang="ja-JP" altLang="en-US" sz="2400" b="0" i="0" u="none" strike="noStrike" kern="1200" cap="none" spc="0" normalizeH="0" baseline="0" noProof="0" dirty="0">
                <a:ln>
                  <a:noFill/>
                </a:ln>
                <a:solidFill>
                  <a:srgbClr val="4472C4"/>
                </a:solidFill>
                <a:effectLst/>
                <a:uLnTx/>
                <a:uFillTx/>
                <a:latin typeface="Meiryo UI"/>
                <a:ea typeface="Meiryo UI"/>
                <a:cs typeface="+mn-cs"/>
              </a:rPr>
              <a:t>月末まで募集中）</a:t>
            </a:r>
            <a:endParaRPr lang="en-US" altLang="ja-JP" sz="2800" dirty="0">
              <a:solidFill>
                <a:prstClr val="black"/>
              </a:solidFill>
              <a:latin typeface="Meiryo UI"/>
              <a:ea typeface="Meiryo UI"/>
            </a:endParaRPr>
          </a:p>
          <a:p>
            <a:pPr marL="0" indent="0">
              <a:lnSpc>
                <a:spcPct val="120000"/>
              </a:lnSpc>
              <a:spcBef>
                <a:spcPts val="1200"/>
              </a:spcBef>
              <a:buClr>
                <a:srgbClr val="4472C4"/>
              </a:buClr>
              <a:buNone/>
              <a:defRPr/>
            </a:pPr>
            <a:r>
              <a:rPr kumimoji="1" lang="en-US" altLang="ja-JP" b="0" i="0" u="none" strike="noStrike" kern="1200" cap="none" spc="0" normalizeH="0" baseline="0" noProof="0" dirty="0">
                <a:ln>
                  <a:noFill/>
                </a:ln>
                <a:solidFill>
                  <a:srgbClr val="4472C4"/>
                </a:solidFill>
                <a:effectLst/>
                <a:uLnTx/>
                <a:uFillTx/>
                <a:latin typeface="Meiryo UI"/>
                <a:ea typeface="Meiryo UI"/>
                <a:cs typeface="+mn-cs"/>
                <a:sym typeface="Wingdings" panose="05000000000000000000" pitchFamily="2" charset="2"/>
              </a:rPr>
              <a:t></a:t>
            </a:r>
            <a:r>
              <a:rPr kumimoji="1" lang="ja-JP" altLang="en-US" sz="2400" b="0" i="0" u="none" strike="noStrike" kern="1200" cap="none" spc="0" normalizeH="0" baseline="0" noProof="0" dirty="0">
                <a:ln>
                  <a:noFill/>
                </a:ln>
                <a:solidFill>
                  <a:srgbClr val="FF0000"/>
                </a:solidFill>
                <a:effectLst/>
                <a:uLnTx/>
                <a:uFillTx/>
                <a:latin typeface="Meiryo UI"/>
                <a:ea typeface="Meiryo UI"/>
                <a:cs typeface="+mn-cs"/>
                <a:sym typeface="Wingdings" panose="05000000000000000000" pitchFamily="2" charset="2"/>
              </a:rPr>
              <a:t>調査結果は、情報提供・相談支援部会等を通して、　　ご報告させていただきます。</a:t>
            </a:r>
            <a:endParaRPr kumimoji="1" lang="en-US" altLang="ja-JP" b="0" i="0" u="none" strike="noStrike" kern="1200" cap="none" spc="0" normalizeH="0" baseline="0" noProof="0" dirty="0">
              <a:ln>
                <a:noFill/>
              </a:ln>
              <a:solidFill>
                <a:srgbClr val="FF0000"/>
              </a:solidFill>
              <a:effectLst/>
              <a:uLnTx/>
              <a:uFillTx/>
              <a:latin typeface="Meiryo UI"/>
              <a:ea typeface="Meiryo UI"/>
              <a:cs typeface="+mn-cs"/>
            </a:endParaRPr>
          </a:p>
        </p:txBody>
      </p:sp>
      <p:sp>
        <p:nvSpPr>
          <p:cNvPr id="9" name="スライド番号プレースホルダー 1">
            <a:extLst>
              <a:ext uri="{FF2B5EF4-FFF2-40B4-BE49-F238E27FC236}">
                <a16:creationId xmlns:a16="http://schemas.microsoft.com/office/drawing/2014/main" id="{EDEC236A-69ED-44B2-A933-D6B1FCABC80C}"/>
              </a:ext>
            </a:extLst>
          </p:cNvPr>
          <p:cNvSpPr txBox="1">
            <a:spLocks/>
          </p:cNvSpPr>
          <p:nvPr/>
        </p:nvSpPr>
        <p:spPr>
          <a:xfrm>
            <a:off x="9893300" y="6492875"/>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b="1" kern="1200">
                <a:solidFill>
                  <a:schemeClr val="tx1">
                    <a:tint val="75000"/>
                  </a:schemeClr>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8937E47-EE80-4FA4-97EF-F81DFB500D88}" type="slidenum">
              <a:rPr kumimoji="1" lang="ja-JP" altLang="en-US" sz="1800" b="1" i="0" u="none" strike="noStrike" kern="1200" cap="none" spc="0" normalizeH="0" baseline="0" noProof="0" smtClean="0">
                <a:ln>
                  <a:noFill/>
                </a:ln>
                <a:solidFill>
                  <a:prstClr val="black">
                    <a:lumMod val="50000"/>
                    <a:lumOff val="50000"/>
                  </a:prstClr>
                </a:solidFill>
                <a:effectLst/>
                <a:uLnTx/>
                <a:uFillTx/>
                <a:latin typeface="Meiryo UI" panose="020B0604030504040204" pitchFamily="50" charset="-128"/>
                <a:ea typeface="Meiryo UI"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1" lang="ja-JP" altLang="en-US" sz="1800" b="1" i="0" u="none" strike="noStrike" kern="1200" cap="none" spc="0" normalizeH="0" baseline="0" noProof="0" dirty="0">
              <a:ln>
                <a:noFill/>
              </a:ln>
              <a:solidFill>
                <a:prstClr val="black">
                  <a:lumMod val="50000"/>
                  <a:lumOff val="50000"/>
                </a:prstClr>
              </a:solidFill>
              <a:effectLst/>
              <a:uLnTx/>
              <a:uFillTx/>
              <a:latin typeface="Meiryo UI" panose="020B0604030504040204" pitchFamily="50" charset="-128"/>
              <a:ea typeface="Meiryo UI" panose="020B0604030504040204" pitchFamily="50" charset="-128"/>
              <a:cs typeface="+mn-cs"/>
            </a:endParaRPr>
          </a:p>
        </p:txBody>
      </p:sp>
      <p:sp>
        <p:nvSpPr>
          <p:cNvPr id="6" name="スライド番号プレースホルダー 5">
            <a:extLst>
              <a:ext uri="{FF2B5EF4-FFF2-40B4-BE49-F238E27FC236}">
                <a16:creationId xmlns:a16="http://schemas.microsoft.com/office/drawing/2014/main" id="{A7ECB478-EC1E-476F-9007-23795AD45E1B}"/>
              </a:ext>
            </a:extLst>
          </p:cNvPr>
          <p:cNvSpPr>
            <a:spLocks noGrp="1"/>
          </p:cNvSpPr>
          <p:nvPr>
            <p:ph type="sldNum" sz="quarter" idx="4294967295"/>
          </p:nvPr>
        </p:nvSpPr>
        <p:spPr>
          <a:xfrm>
            <a:off x="9448800" y="6491557"/>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32324A-0746-4D35-85FA-0D2F246CAEFD}" type="slidenum">
              <a:rPr kumimoji="1" lang="ja-JP" altLang="en-US" sz="1800" b="1" i="0" u="none" strike="noStrike" kern="1200" cap="none" spc="0" normalizeH="0" baseline="0" noProof="0" smtClean="0">
                <a:ln>
                  <a:noFill/>
                </a:ln>
                <a:solidFill>
                  <a:prstClr val="black">
                    <a:tint val="75000"/>
                  </a:prstClr>
                </a:solidFill>
                <a:effectLst/>
                <a:uLnTx/>
                <a:uFillTx/>
                <a:latin typeface="Meiryo UI" panose="020B0604030504040204" pitchFamily="50" charset="-128"/>
                <a:ea typeface="Meiryo UI"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1" lang="ja-JP" altLang="en-US" sz="1800" b="1" i="0" u="none" strike="noStrike" kern="1200" cap="none" spc="0" normalizeH="0" baseline="0" noProof="0" dirty="0">
              <a:ln>
                <a:noFill/>
              </a:ln>
              <a:solidFill>
                <a:prstClr val="black">
                  <a:tint val="75000"/>
                </a:prstClr>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14063131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4415CED2-49EA-421B-9568-801A5B6994BB}"/>
              </a:ext>
            </a:extLst>
          </p:cNvPr>
          <p:cNvSpPr>
            <a:spLocks noGrp="1"/>
          </p:cNvSpPr>
          <p:nvPr>
            <p:ph type="ctrTitle"/>
          </p:nvPr>
        </p:nvSpPr>
        <p:spPr>
          <a:xfrm>
            <a:off x="1524000" y="1803399"/>
            <a:ext cx="9144000" cy="1706563"/>
          </a:xfrm>
        </p:spPr>
        <p:txBody>
          <a:bodyPr>
            <a:normAutofit/>
          </a:bodyPr>
          <a:lstStyle/>
          <a:p>
            <a:r>
              <a:rPr lang="ja-JP" altLang="en-US" b="1" dirty="0">
                <a:solidFill>
                  <a:schemeClr val="accent1"/>
                </a:solidFill>
                <a:latin typeface="メイリオ" panose="020B0604030504040204" pitchFamily="50" charset="-128"/>
                <a:ea typeface="メイリオ" panose="020B0604030504040204" pitchFamily="50" charset="-128"/>
              </a:rPr>
              <a:t>ぜひ、ご活用ください！</a:t>
            </a:r>
            <a:endParaRPr kumimoji="1" lang="ja-JP" altLang="en-US" b="1" dirty="0">
              <a:solidFill>
                <a:schemeClr val="accent1"/>
              </a:solidFill>
            </a:endParaRPr>
          </a:p>
        </p:txBody>
      </p:sp>
      <p:sp>
        <p:nvSpPr>
          <p:cNvPr id="4" name="スライド番号プレースホルダー 3">
            <a:extLst>
              <a:ext uri="{FF2B5EF4-FFF2-40B4-BE49-F238E27FC236}">
                <a16:creationId xmlns:a16="http://schemas.microsoft.com/office/drawing/2014/main" id="{FA2C6F22-4F8F-481A-AC79-CC3E179E41AB}"/>
              </a:ext>
            </a:extLst>
          </p:cNvPr>
          <p:cNvSpPr>
            <a:spLocks noGrp="1"/>
          </p:cNvSpPr>
          <p:nvPr>
            <p:ph type="sldNum" sz="quarter" idx="4294967295"/>
          </p:nvPr>
        </p:nvSpPr>
        <p:spPr/>
        <p:txBody>
          <a:bodyPr/>
          <a:lstStyle/>
          <a:p>
            <a:fld id="{2632324A-0746-4D35-85FA-0D2F246CAEFD}" type="slidenum">
              <a:rPr lang="ja-JP" altLang="en-US" sz="1800" smtClean="0"/>
              <a:pPr/>
              <a:t>12</a:t>
            </a:fld>
            <a:endParaRPr lang="ja-JP" altLang="en-US" sz="1800" dirty="0"/>
          </a:p>
        </p:txBody>
      </p:sp>
      <p:sp>
        <p:nvSpPr>
          <p:cNvPr id="8" name="テキスト ボックス 7">
            <a:extLst>
              <a:ext uri="{FF2B5EF4-FFF2-40B4-BE49-F238E27FC236}">
                <a16:creationId xmlns:a16="http://schemas.microsoft.com/office/drawing/2014/main" id="{D82A4A14-19B5-47A2-8457-212122BAD1F5}"/>
              </a:ext>
            </a:extLst>
          </p:cNvPr>
          <p:cNvSpPr txBox="1"/>
          <p:nvPr/>
        </p:nvSpPr>
        <p:spPr>
          <a:xfrm>
            <a:off x="1524000" y="4478865"/>
            <a:ext cx="9417963" cy="461665"/>
          </a:xfrm>
          <a:prstGeom prst="rect">
            <a:avLst/>
          </a:prstGeom>
          <a:noFill/>
        </p:spPr>
        <p:txBody>
          <a:bodyPr wrap="none" rtlCol="0">
            <a:spAutoFit/>
          </a:bodyPr>
          <a:lstStyle/>
          <a:p>
            <a:r>
              <a:rPr kumimoji="1" lang="ja-JP" altLang="en-US" sz="2400" dirty="0">
                <a:latin typeface="メイリオ" panose="020B0604030504040204" pitchFamily="50" charset="-128"/>
                <a:ea typeface="メイリオ" panose="020B0604030504040204" pitchFamily="50" charset="-128"/>
              </a:rPr>
              <a:t>本日は、貴重なお時間に、ご覧いただきありがとうございました。</a:t>
            </a:r>
          </a:p>
        </p:txBody>
      </p:sp>
    </p:spTree>
    <p:extLst>
      <p:ext uri="{BB962C8B-B14F-4D97-AF65-F5344CB8AC3E}">
        <p14:creationId xmlns:p14="http://schemas.microsoft.com/office/powerpoint/2010/main" val="2807353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4B2B06B-1131-49E2-AF81-DBB7C46FC045}"/>
              </a:ext>
            </a:extLst>
          </p:cNvPr>
          <p:cNvSpPr>
            <a:spLocks noGrp="1"/>
          </p:cNvSpPr>
          <p:nvPr>
            <p:ph type="title"/>
          </p:nvPr>
        </p:nvSpPr>
        <p:spPr>
          <a:xfrm>
            <a:off x="457201" y="1517018"/>
            <a:ext cx="11297668" cy="993003"/>
          </a:xfrm>
        </p:spPr>
        <p:txBody>
          <a:bodyPr>
            <a:noAutofit/>
          </a:bodyPr>
          <a:lstStyle/>
          <a:p>
            <a:br>
              <a:rPr lang="en-US" altLang="ja-JP" sz="2800" b="1" dirty="0">
                <a:latin typeface="メイリオ" panose="020B0604030504040204" pitchFamily="50" charset="-128"/>
                <a:ea typeface="メイリオ" panose="020B0604030504040204" pitchFamily="50" charset="-128"/>
              </a:rPr>
            </a:br>
            <a:r>
              <a:rPr lang="ja-JP" altLang="en-US" sz="2800" b="1" dirty="0">
                <a:latin typeface="メイリオ" panose="020B0604030504040204" pitchFamily="50" charset="-128"/>
                <a:ea typeface="メイリオ" panose="020B0604030504040204" pitchFamily="50" charset="-128"/>
              </a:rPr>
              <a:t>　</a:t>
            </a:r>
          </a:p>
        </p:txBody>
      </p:sp>
      <p:sp>
        <p:nvSpPr>
          <p:cNvPr id="3" name="コンテンツ プレースホルダー 2">
            <a:extLst>
              <a:ext uri="{FF2B5EF4-FFF2-40B4-BE49-F238E27FC236}">
                <a16:creationId xmlns:a16="http://schemas.microsoft.com/office/drawing/2014/main" id="{7C42FB78-0CCE-47F1-9C99-4E33FD349721}"/>
              </a:ext>
            </a:extLst>
          </p:cNvPr>
          <p:cNvSpPr>
            <a:spLocks noGrp="1"/>
          </p:cNvSpPr>
          <p:nvPr>
            <p:ph idx="1"/>
          </p:nvPr>
        </p:nvSpPr>
        <p:spPr>
          <a:xfrm>
            <a:off x="598787" y="1517018"/>
            <a:ext cx="11156082" cy="2362199"/>
          </a:xfrm>
        </p:spPr>
        <p:txBody>
          <a:bodyPr>
            <a:normAutofit fontScale="70000" lnSpcReduction="20000"/>
          </a:bodyPr>
          <a:lstStyle/>
          <a:p>
            <a:pPr marL="354013" indent="-354013">
              <a:lnSpc>
                <a:spcPct val="110000"/>
              </a:lnSpc>
              <a:spcBef>
                <a:spcPts val="600"/>
              </a:spcBef>
              <a:buNone/>
            </a:pPr>
            <a:r>
              <a:rPr lang="ja-JP" altLang="en-US" sz="3000" b="1" dirty="0">
                <a:latin typeface="メイリオ" panose="020B0604030504040204" pitchFamily="50" charset="-128"/>
                <a:ea typeface="メイリオ" panose="020B0604030504040204" pitchFamily="50" charset="-128"/>
              </a:rPr>
              <a:t>がん情報編集委員会</a:t>
            </a:r>
            <a:r>
              <a:rPr lang="ja-JP" altLang="en-US" sz="3000" dirty="0">
                <a:latin typeface="メイリオ" panose="020B0604030504040204" pitchFamily="50" charset="-128"/>
                <a:ea typeface="メイリオ" panose="020B0604030504040204" pitchFamily="50" charset="-128"/>
              </a:rPr>
              <a:t>より</a:t>
            </a:r>
            <a:r>
              <a:rPr lang="ja-JP" altLang="en-US" sz="3000" b="1" dirty="0">
                <a:latin typeface="メイリオ" panose="020B0604030504040204" pitchFamily="50" charset="-128"/>
                <a:ea typeface="メイリオ" panose="020B0604030504040204" pitchFamily="50" charset="-128"/>
              </a:rPr>
              <a:t>都道府県がん診療連携拠点病院連絡協議会 情報提供相談支援部会</a:t>
            </a:r>
            <a:r>
              <a:rPr lang="ja-JP" altLang="en-US" sz="3000" dirty="0">
                <a:latin typeface="メイリオ" panose="020B0604030504040204" pitchFamily="50" charset="-128"/>
                <a:ea typeface="メイリオ" panose="020B0604030504040204" pitchFamily="50" charset="-128"/>
              </a:rPr>
              <a:t>に対して、</a:t>
            </a:r>
            <a:endParaRPr lang="en-US" altLang="ja-JP" sz="3000" dirty="0">
              <a:latin typeface="メイリオ" panose="020B0604030504040204" pitchFamily="50" charset="-128"/>
              <a:ea typeface="メイリオ" panose="020B0604030504040204" pitchFamily="50" charset="-128"/>
            </a:endParaRPr>
          </a:p>
          <a:p>
            <a:pPr marL="354013" indent="-354013">
              <a:lnSpc>
                <a:spcPct val="110000"/>
              </a:lnSpc>
              <a:spcBef>
                <a:spcPts val="600"/>
              </a:spcBef>
              <a:buNone/>
            </a:pPr>
            <a:r>
              <a:rPr lang="ja-JP" altLang="en-US" sz="3000" dirty="0">
                <a:latin typeface="メイリオ" panose="020B0604030504040204" pitchFamily="50" charset="-128"/>
                <a:ea typeface="メイリオ" panose="020B0604030504040204" pitchFamily="50" charset="-128"/>
              </a:rPr>
              <a:t>・がんの冊子の一つとして、相談支援センターの周知が図られる資材作成の提案</a:t>
            </a:r>
            <a:endParaRPr lang="en-US" altLang="ja-JP" sz="3000" dirty="0">
              <a:latin typeface="メイリオ" panose="020B0604030504040204" pitchFamily="50" charset="-128"/>
              <a:ea typeface="メイリオ" panose="020B0604030504040204" pitchFamily="50" charset="-128"/>
            </a:endParaRPr>
          </a:p>
          <a:p>
            <a:pPr marL="354013" indent="-354013">
              <a:lnSpc>
                <a:spcPct val="110000"/>
              </a:lnSpc>
              <a:spcBef>
                <a:spcPts val="1800"/>
              </a:spcBef>
              <a:buNone/>
            </a:pPr>
            <a:r>
              <a:rPr lang="en-US" altLang="ja-JP" sz="3000" dirty="0">
                <a:latin typeface="メイリオ" panose="020B0604030504040204" pitchFamily="50" charset="-128"/>
                <a:ea typeface="メイリオ" panose="020B0604030504040204" pitchFamily="50" charset="-128"/>
                <a:sym typeface="Wingdings" panose="05000000000000000000" pitchFamily="2" charset="2"/>
              </a:rPr>
              <a:t></a:t>
            </a:r>
            <a:r>
              <a:rPr lang="ja-JP" altLang="en-US" sz="3000" dirty="0">
                <a:latin typeface="メイリオ" panose="020B0604030504040204" pitchFamily="50" charset="-128"/>
                <a:ea typeface="メイリオ" panose="020B0604030504040204" pitchFamily="50" charset="-128"/>
              </a:rPr>
              <a:t>都道府県がん診療連携拠点病院連絡協議会情報提供相談支援部会との</a:t>
            </a:r>
            <a:r>
              <a:rPr lang="ja-JP" altLang="en-US" sz="3000" b="1" dirty="0">
                <a:latin typeface="メイリオ" panose="020B0604030504040204" pitchFamily="50" charset="-128"/>
                <a:ea typeface="メイリオ" panose="020B0604030504040204" pitchFamily="50" charset="-128"/>
              </a:rPr>
              <a:t>共同で資材作成</a:t>
            </a:r>
            <a:r>
              <a:rPr lang="ja-JP" altLang="en-US" sz="3000" dirty="0">
                <a:latin typeface="メイリオ" panose="020B0604030504040204" pitchFamily="50" charset="-128"/>
                <a:ea typeface="メイリオ" panose="020B0604030504040204" pitchFamily="50" charset="-128"/>
              </a:rPr>
              <a:t>を行うこととなった。</a:t>
            </a:r>
            <a:endParaRPr lang="en-US" altLang="ja-JP" sz="3000" dirty="0">
              <a:latin typeface="メイリオ" panose="020B0604030504040204" pitchFamily="50" charset="-128"/>
              <a:ea typeface="メイリオ" panose="020B0604030504040204" pitchFamily="50" charset="-128"/>
            </a:endParaRPr>
          </a:p>
          <a:p>
            <a:pPr marL="354013" indent="-354013">
              <a:lnSpc>
                <a:spcPct val="110000"/>
              </a:lnSpc>
              <a:spcBef>
                <a:spcPts val="600"/>
              </a:spcBef>
              <a:buNone/>
            </a:pPr>
            <a:r>
              <a:rPr lang="ja-JP" altLang="en-US" sz="3000" dirty="0">
                <a:latin typeface="メイリオ" panose="020B0604030504040204" pitchFamily="50" charset="-128"/>
                <a:ea typeface="メイリオ" panose="020B0604030504040204" pitchFamily="50" charset="-128"/>
              </a:rPr>
              <a:t>（第</a:t>
            </a:r>
            <a:r>
              <a:rPr lang="en-US" altLang="ja-JP" sz="3000" dirty="0">
                <a:latin typeface="メイリオ" panose="020B0604030504040204" pitchFamily="50" charset="-128"/>
                <a:ea typeface="メイリオ" panose="020B0604030504040204" pitchFamily="50" charset="-128"/>
              </a:rPr>
              <a:t>15</a:t>
            </a:r>
            <a:r>
              <a:rPr lang="ja-JP" altLang="en-US" sz="3000" dirty="0">
                <a:latin typeface="メイリオ" panose="020B0604030504040204" pitchFamily="50" charset="-128"/>
                <a:ea typeface="メイリオ" panose="020B0604030504040204" pitchFamily="50" charset="-128"/>
              </a:rPr>
              <a:t>回情報提供相談支援部会</a:t>
            </a:r>
            <a:r>
              <a:rPr lang="ja-JP" altLang="en-US" sz="2200" dirty="0">
                <a:latin typeface="メイリオ" panose="020B0604030504040204" pitchFamily="50" charset="-128"/>
                <a:ea typeface="メイリオ" panose="020B0604030504040204" pitchFamily="50" charset="-128"/>
              </a:rPr>
              <a:t>（</a:t>
            </a:r>
            <a:r>
              <a:rPr lang="en-US" altLang="ja-JP" sz="2200" dirty="0">
                <a:latin typeface="メイリオ" panose="020B0604030504040204" pitchFamily="50" charset="-128"/>
                <a:ea typeface="メイリオ" panose="020B0604030504040204" pitchFamily="50" charset="-128"/>
              </a:rPr>
              <a:t>2020</a:t>
            </a:r>
            <a:r>
              <a:rPr lang="ja-JP" altLang="en-US" sz="2200" dirty="0">
                <a:latin typeface="メイリオ" panose="020B0604030504040204" pitchFamily="50" charset="-128"/>
                <a:ea typeface="メイリオ" panose="020B0604030504040204" pitchFamily="50" charset="-128"/>
              </a:rPr>
              <a:t>年</a:t>
            </a:r>
            <a:r>
              <a:rPr lang="en-US" altLang="ja-JP" sz="2200" dirty="0">
                <a:latin typeface="メイリオ" panose="020B0604030504040204" pitchFamily="50" charset="-128"/>
                <a:ea typeface="メイリオ" panose="020B0604030504040204" pitchFamily="50" charset="-128"/>
              </a:rPr>
              <a:t>11</a:t>
            </a:r>
            <a:r>
              <a:rPr lang="ja-JP" altLang="en-US" sz="2200" dirty="0">
                <a:latin typeface="メイリオ" panose="020B0604030504040204" pitchFamily="50" charset="-128"/>
                <a:ea typeface="メイリオ" panose="020B0604030504040204" pitchFamily="50" charset="-128"/>
              </a:rPr>
              <a:t>月</a:t>
            </a:r>
            <a:r>
              <a:rPr lang="en-US" altLang="ja-JP" sz="2200" dirty="0">
                <a:latin typeface="メイリオ" panose="020B0604030504040204" pitchFamily="50" charset="-128"/>
                <a:ea typeface="メイリオ" panose="020B0604030504040204" pitchFamily="50" charset="-128"/>
              </a:rPr>
              <a:t>27</a:t>
            </a:r>
            <a:r>
              <a:rPr lang="ja-JP" altLang="en-US" sz="2200" dirty="0">
                <a:latin typeface="メイリオ" panose="020B0604030504040204" pitchFamily="50" charset="-128"/>
                <a:ea typeface="メイリオ" panose="020B0604030504040204" pitchFamily="50" charset="-128"/>
              </a:rPr>
              <a:t>日）</a:t>
            </a:r>
            <a:r>
              <a:rPr lang="ja-JP" altLang="en-US" sz="3000" dirty="0">
                <a:latin typeface="メイリオ" panose="020B0604030504040204" pitchFamily="50" charset="-128"/>
                <a:ea typeface="メイリオ" panose="020B0604030504040204" pitchFamily="50" charset="-128"/>
              </a:rPr>
              <a:t>において承認）</a:t>
            </a:r>
            <a:endParaRPr lang="en-US" altLang="ja-JP" sz="3000" dirty="0">
              <a:latin typeface="メイリオ" panose="020B0604030504040204" pitchFamily="50" charset="-128"/>
              <a:ea typeface="メイリオ" panose="020B0604030504040204" pitchFamily="50" charset="-128"/>
            </a:endParaRPr>
          </a:p>
          <a:p>
            <a:pPr marL="0" indent="0">
              <a:lnSpc>
                <a:spcPct val="110000"/>
              </a:lnSpc>
              <a:spcBef>
                <a:spcPts val="600"/>
              </a:spcBef>
              <a:buNone/>
            </a:pPr>
            <a:endParaRPr lang="en-US" altLang="ja-JP" sz="1800" dirty="0">
              <a:latin typeface="メイリオ" panose="020B0604030504040204" pitchFamily="50" charset="-128"/>
              <a:ea typeface="メイリオ" panose="020B0604030504040204" pitchFamily="50" charset="-128"/>
            </a:endParaRPr>
          </a:p>
          <a:p>
            <a:pPr lvl="1">
              <a:lnSpc>
                <a:spcPct val="110000"/>
              </a:lnSpc>
              <a:spcBef>
                <a:spcPts val="600"/>
              </a:spcBef>
            </a:pPr>
            <a:endParaRPr kumimoji="1" lang="ja-JP" altLang="en-US" sz="1600" dirty="0">
              <a:latin typeface="メイリオ" panose="020B0604030504040204" pitchFamily="50" charset="-128"/>
              <a:ea typeface="メイリオ" panose="020B0604030504040204" pitchFamily="50" charset="-128"/>
            </a:endParaRPr>
          </a:p>
        </p:txBody>
      </p:sp>
      <p:sp>
        <p:nvSpPr>
          <p:cNvPr id="4" name="正方形/長方形 3">
            <a:extLst>
              <a:ext uri="{FF2B5EF4-FFF2-40B4-BE49-F238E27FC236}">
                <a16:creationId xmlns:a16="http://schemas.microsoft.com/office/drawing/2014/main" id="{4F96BEC8-9AE5-4963-836C-9F67B95784BE}"/>
              </a:ext>
            </a:extLst>
          </p:cNvPr>
          <p:cNvSpPr/>
          <p:nvPr/>
        </p:nvSpPr>
        <p:spPr>
          <a:xfrm>
            <a:off x="660149" y="3936510"/>
            <a:ext cx="11094720" cy="2362199"/>
          </a:xfrm>
          <a:prstGeom prst="rect">
            <a:avLst/>
          </a:prstGeom>
          <a:solidFill>
            <a:srgbClr val="CDF3FF"/>
          </a:solidFill>
          <a:ln w="12700">
            <a:solidFill>
              <a:srgbClr val="4E4E4E"/>
            </a:solidFill>
          </a:ln>
        </p:spPr>
        <p:style>
          <a:lnRef idx="2">
            <a:schemeClr val="accent1">
              <a:shade val="50000"/>
            </a:schemeClr>
          </a:lnRef>
          <a:fillRef idx="1">
            <a:schemeClr val="accent1"/>
          </a:fillRef>
          <a:effectRef idx="0">
            <a:schemeClr val="accent1"/>
          </a:effectRef>
          <a:fontRef idx="minor">
            <a:schemeClr val="lt1"/>
          </a:fontRef>
        </p:style>
        <p:txBody>
          <a:bodyPr vert="horz" lIns="0" tIns="54568" rIns="0" bIns="0" rtlCol="0" anchor="t"/>
          <a:lstStyle/>
          <a:p>
            <a:pPr marL="354013" marR="0" lvl="1" indent="-177800" algn="l" defTabSz="457200" rtl="0" eaLnBrk="1" fontAlgn="auto" latinLnBrk="0" hangingPunct="1">
              <a:lnSpc>
                <a:spcPct val="110000"/>
              </a:lnSpc>
              <a:spcBef>
                <a:spcPts val="600"/>
              </a:spcBef>
              <a:spcAft>
                <a:spcPts val="0"/>
              </a:spcAft>
              <a:buClrTx/>
              <a:buSzTx/>
              <a:buFont typeface="Wingdings" panose="05000000000000000000" pitchFamily="2" charset="2"/>
              <a:buChar char="l"/>
              <a:tabLst/>
              <a:defRPr/>
            </a:pPr>
            <a:r>
              <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6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主治医等から</a:t>
            </a:r>
            <a:r>
              <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相談支援センターについて説明する等、</a:t>
            </a:r>
            <a:r>
              <a:rPr kumimoji="1" lang="ja-JP" altLang="en-US" sz="16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診断初期の段階から</a:t>
            </a:r>
            <a:r>
              <a:rPr kumimoji="1" lang="ja-JP" altLang="en-US" sz="1600" b="1" i="0" u="sng"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相談支援センターの周知が図られる体制</a:t>
            </a:r>
            <a:r>
              <a:rPr kumimoji="1" lang="ja-JP" altLang="en-US" sz="16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を整備すること</a:t>
            </a:r>
            <a:r>
              <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0"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0"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H30</a:t>
            </a:r>
            <a:r>
              <a:rPr kumimoji="0"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年</a:t>
            </a:r>
            <a:r>
              <a:rPr kumimoji="0"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7</a:t>
            </a:r>
            <a:r>
              <a:rPr kumimoji="0"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月</a:t>
            </a:r>
            <a:r>
              <a:rPr kumimoji="0"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31</a:t>
            </a:r>
            <a:r>
              <a:rPr kumimoji="0"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日 整備指針より）</a:t>
            </a:r>
            <a:endParaRPr kumimoji="1" lang="en-US" altLang="ja-JP"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354013" marR="0" lvl="1" indent="-177800" algn="l" defTabSz="457200" rtl="0" eaLnBrk="1" fontAlgn="auto" latinLnBrk="0" hangingPunct="1">
              <a:lnSpc>
                <a:spcPct val="110000"/>
              </a:lnSpc>
              <a:spcBef>
                <a:spcPts val="600"/>
              </a:spcBef>
              <a:spcAft>
                <a:spcPts val="0"/>
              </a:spcAft>
              <a:buClrTx/>
              <a:buSzTx/>
              <a:buFont typeface="Wingdings" panose="05000000000000000000" pitchFamily="2" charset="2"/>
              <a:buChar char="l"/>
              <a:tabLst/>
              <a:defRPr/>
            </a:pPr>
            <a:r>
              <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6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拠点病院のすべての主治医（チーム）が</a:t>
            </a:r>
            <a:r>
              <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すべての患者に、十分な時間をかけて、複数回以上のインフォームド・コンセント、セカンドオピニオンを得るために必要な支援、アドバンス・ケア・プラニング（意思決定支援の対応プロセス）等を行うことを通じて、</a:t>
            </a:r>
            <a:r>
              <a:rPr kumimoji="1" lang="ja-JP" altLang="en-US" sz="16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病初期から</a:t>
            </a:r>
            <a:r>
              <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治療終了に至るまで、患者にとって、</a:t>
            </a:r>
            <a:r>
              <a:rPr kumimoji="1" lang="ja-JP" altLang="en-US" sz="1600" b="1" i="0" u="sng"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患者自身の意思が尊重されていることを実感できる体制</a:t>
            </a:r>
            <a:r>
              <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を拠点病院として確立することが必要である」</a:t>
            </a:r>
            <a:endParaRPr kumimoji="1" lang="en-US" altLang="ja-JP"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176213" marR="0" lvl="1" indent="0" algn="l" defTabSz="457200" rtl="0" eaLnBrk="1" fontAlgn="auto" latinLnBrk="0" hangingPunct="1">
              <a:lnSpc>
                <a:spcPct val="110000"/>
              </a:lnSpc>
              <a:spcBef>
                <a:spcPts val="60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（第</a:t>
            </a:r>
            <a:r>
              <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10</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回　情報提供・相談支援部会　</a:t>
            </a:r>
            <a:r>
              <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H30</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年</a:t>
            </a:r>
            <a:r>
              <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6</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月</a:t>
            </a:r>
            <a:r>
              <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12</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日　整備指針において記載すべき事項に関する意見書」参考資料</a:t>
            </a:r>
            <a:r>
              <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4-2 </a:t>
            </a:r>
            <a:r>
              <a:rPr kumimoji="0"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https://ganjoho.jp/med_pro/liaison_council/bukai/shiryo10.html)</a:t>
            </a:r>
            <a:endPar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8" name="タイトル 1">
            <a:extLst>
              <a:ext uri="{FF2B5EF4-FFF2-40B4-BE49-F238E27FC236}">
                <a16:creationId xmlns:a16="http://schemas.microsoft.com/office/drawing/2014/main" id="{693414D3-6E5C-44E9-A92F-C1320D5B2961}"/>
              </a:ext>
            </a:extLst>
          </p:cNvPr>
          <p:cNvSpPr txBox="1">
            <a:spLocks/>
          </p:cNvSpPr>
          <p:nvPr/>
        </p:nvSpPr>
        <p:spPr>
          <a:xfrm>
            <a:off x="598786" y="395249"/>
            <a:ext cx="10515600" cy="11217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ja-JP" altLang="en-US" sz="3200" b="1" i="0" u="none" strike="noStrike" kern="1200" cap="none" spc="0" normalizeH="0" baseline="0" noProof="0">
                <a:ln>
                  <a:noFill/>
                </a:ln>
                <a:solidFill>
                  <a:srgbClr val="002060"/>
                </a:solidFill>
                <a:effectLst/>
                <a:uLnTx/>
                <a:uFillTx/>
                <a:latin typeface="メイリオ" panose="020B0604030504040204" pitchFamily="50" charset="-128"/>
                <a:ea typeface="メイリオ" panose="020B0604030504040204" pitchFamily="50" charset="-128"/>
                <a:cs typeface="+mj-cs"/>
              </a:rPr>
              <a:t>情報提供・相談支援部会として、</a:t>
            </a:r>
            <a:endParaRPr kumimoji="1" lang="en-US" altLang="ja-JP" sz="3200" b="1" i="0" u="none" strike="noStrike" kern="1200" cap="none" spc="0" normalizeH="0" baseline="0" noProof="0">
              <a:ln>
                <a:noFill/>
              </a:ln>
              <a:solidFill>
                <a:srgbClr val="002060"/>
              </a:solidFill>
              <a:effectLst/>
              <a:uLnTx/>
              <a:uFillTx/>
              <a:latin typeface="メイリオ" panose="020B0604030504040204" pitchFamily="50" charset="-128"/>
              <a:ea typeface="メイリオ" panose="020B0604030504040204" pitchFamily="50" charset="-128"/>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1" lang="ja-JP" altLang="en-US" sz="3200" b="1" i="0" u="none" strike="noStrike" kern="1200" cap="none" spc="0" normalizeH="0" baseline="0" noProof="0">
                <a:ln>
                  <a:noFill/>
                </a:ln>
                <a:solidFill>
                  <a:srgbClr val="002060"/>
                </a:solidFill>
                <a:effectLst/>
                <a:uLnTx/>
                <a:uFillTx/>
                <a:latin typeface="メイリオ" panose="020B0604030504040204" pitchFamily="50" charset="-128"/>
                <a:ea typeface="メイリオ" panose="020B0604030504040204" pitchFamily="50" charset="-128"/>
                <a:cs typeface="+mj-cs"/>
              </a:rPr>
              <a:t>“診断後間もない人向けの情報資材作成”に協力していく</a:t>
            </a:r>
          </a:p>
        </p:txBody>
      </p:sp>
      <p:sp>
        <p:nvSpPr>
          <p:cNvPr id="6" name="スライド番号プレースホルダー 5">
            <a:extLst>
              <a:ext uri="{FF2B5EF4-FFF2-40B4-BE49-F238E27FC236}">
                <a16:creationId xmlns:a16="http://schemas.microsoft.com/office/drawing/2014/main" id="{7B15764A-C445-42D3-9E30-76419175BD36}"/>
              </a:ext>
            </a:extLst>
          </p:cNvPr>
          <p:cNvSpPr>
            <a:spLocks noGrp="1"/>
          </p:cNvSpPr>
          <p:nvPr>
            <p:ph type="sldNum" sz="quarter" idx="4294967295"/>
          </p:nvPr>
        </p:nvSpPr>
        <p:spPr>
          <a:xfrm>
            <a:off x="9448800" y="6491557"/>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32324A-0746-4D35-85FA-0D2F246CAEFD}" type="slidenum">
              <a:rPr kumimoji="1" lang="ja-JP" altLang="en-US" sz="1800" b="1" i="0" u="none" strike="noStrike" kern="1200" cap="none" spc="0" normalizeH="0" baseline="0" noProof="0" smtClean="0">
                <a:ln>
                  <a:noFill/>
                </a:ln>
                <a:solidFill>
                  <a:prstClr val="black">
                    <a:tint val="75000"/>
                  </a:prstClr>
                </a:solidFill>
                <a:effectLst/>
                <a:uLnTx/>
                <a:uFillTx/>
                <a:latin typeface="Meiryo UI" panose="020B0604030504040204" pitchFamily="50" charset="-128"/>
                <a:ea typeface="Meiryo UI"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1" lang="ja-JP" altLang="en-US" sz="1800" b="1" i="0" u="none" strike="noStrike" kern="1200" cap="none" spc="0" normalizeH="0" baseline="0" noProof="0" dirty="0">
              <a:ln>
                <a:noFill/>
              </a:ln>
              <a:solidFill>
                <a:prstClr val="black">
                  <a:tint val="75000"/>
                </a:prstClr>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27675153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B57F70B-ED1D-4E5F-A769-A76DD1004A04}"/>
              </a:ext>
            </a:extLst>
          </p:cNvPr>
          <p:cNvSpPr>
            <a:spLocks noGrp="1"/>
          </p:cNvSpPr>
          <p:nvPr>
            <p:ph type="title"/>
          </p:nvPr>
        </p:nvSpPr>
        <p:spPr>
          <a:xfrm>
            <a:off x="672353" y="365125"/>
            <a:ext cx="11044517" cy="1325563"/>
          </a:xfrm>
        </p:spPr>
        <p:txBody>
          <a:bodyPr>
            <a:normAutofit/>
          </a:bodyPr>
          <a:lstStyle/>
          <a:p>
            <a:r>
              <a:rPr lang="ja-JP" altLang="en-US" sz="3600">
                <a:latin typeface="メイリオ" panose="020B0604030504040204" pitchFamily="50" charset="-128"/>
                <a:ea typeface="メイリオ" panose="020B0604030504040204" pitchFamily="50" charset="-128"/>
              </a:rPr>
              <a:t>地域がん診療連携拠点病院の指定要件より抜粋　</a:t>
            </a:r>
            <a:r>
              <a:rPr lang="ja-JP" altLang="en-US" sz="2800" err="1">
                <a:latin typeface="メイリオ" panose="020B0604030504040204" pitchFamily="50" charset="-128"/>
                <a:ea typeface="メイリオ" panose="020B0604030504040204" pitchFamily="50" charset="-128"/>
              </a:rPr>
              <a:t>ｐ</a:t>
            </a:r>
            <a:r>
              <a:rPr lang="en-US" altLang="ja-JP" sz="2800">
                <a:latin typeface="メイリオ" panose="020B0604030504040204" pitchFamily="50" charset="-128"/>
                <a:ea typeface="メイリオ" panose="020B0604030504040204" pitchFamily="50" charset="-128"/>
              </a:rPr>
              <a:t>13</a:t>
            </a:r>
            <a:endParaRPr kumimoji="1" lang="ja-JP" altLang="en-US" sz="3600">
              <a:latin typeface="メイリオ" panose="020B0604030504040204" pitchFamily="50" charset="-128"/>
              <a:ea typeface="メイリオ" panose="020B0604030504040204" pitchFamily="50" charset="-128"/>
            </a:endParaRPr>
          </a:p>
        </p:txBody>
      </p:sp>
      <p:sp>
        <p:nvSpPr>
          <p:cNvPr id="3" name="コンテンツ プレースホルダー 2">
            <a:extLst>
              <a:ext uri="{FF2B5EF4-FFF2-40B4-BE49-F238E27FC236}">
                <a16:creationId xmlns:a16="http://schemas.microsoft.com/office/drawing/2014/main" id="{102A1949-5509-4C47-87C6-FC2A3BB352DF}"/>
              </a:ext>
            </a:extLst>
          </p:cNvPr>
          <p:cNvSpPr>
            <a:spLocks noGrp="1"/>
          </p:cNvSpPr>
          <p:nvPr>
            <p:ph idx="1"/>
          </p:nvPr>
        </p:nvSpPr>
        <p:spPr>
          <a:xfrm>
            <a:off x="838200" y="1825624"/>
            <a:ext cx="10789024" cy="4799293"/>
          </a:xfrm>
        </p:spPr>
        <p:txBody>
          <a:bodyPr>
            <a:normAutofit lnSpcReduction="10000"/>
          </a:bodyPr>
          <a:lstStyle/>
          <a:p>
            <a:pPr marL="0" indent="0">
              <a:lnSpc>
                <a:spcPct val="110000"/>
              </a:lnSpc>
              <a:spcBef>
                <a:spcPts val="600"/>
              </a:spcBef>
              <a:buNone/>
            </a:pPr>
            <a:r>
              <a:rPr lang="en-US" altLang="ja-JP" dirty="0">
                <a:latin typeface="メイリオ" panose="020B0604030504040204" pitchFamily="50" charset="-128"/>
                <a:ea typeface="メイリオ" panose="020B0604030504040204" pitchFamily="50" charset="-128"/>
              </a:rPr>
              <a:t>4</a:t>
            </a:r>
            <a:r>
              <a:rPr lang="ja-JP" altLang="en-US" dirty="0">
                <a:latin typeface="メイリオ" panose="020B0604030504040204" pitchFamily="50" charset="-128"/>
                <a:ea typeface="メイリオ" panose="020B0604030504040204" pitchFamily="50" charset="-128"/>
              </a:rPr>
              <a:t>　情報の収集提供体制</a:t>
            </a:r>
          </a:p>
          <a:p>
            <a:pPr marL="0" indent="0">
              <a:lnSpc>
                <a:spcPct val="110000"/>
              </a:lnSpc>
              <a:spcBef>
                <a:spcPts val="600"/>
              </a:spcBef>
              <a:buNone/>
            </a:pPr>
            <a:r>
              <a:rPr lang="en-US" altLang="ja-JP" dirty="0">
                <a:latin typeface="メイリオ" panose="020B0604030504040204" pitchFamily="50" charset="-128"/>
                <a:ea typeface="メイリオ" panose="020B0604030504040204" pitchFamily="50" charset="-128"/>
              </a:rPr>
              <a:t>(1)</a:t>
            </a:r>
            <a:r>
              <a:rPr lang="ja-JP" altLang="en-US" dirty="0">
                <a:latin typeface="メイリオ" panose="020B0604030504040204" pitchFamily="50" charset="-128"/>
                <a:ea typeface="メイリオ" panose="020B0604030504040204" pitchFamily="50" charset="-128"/>
              </a:rPr>
              <a:t>がん相談支援センター</a:t>
            </a:r>
          </a:p>
          <a:p>
            <a:pPr marL="538163" indent="-449263">
              <a:lnSpc>
                <a:spcPct val="110000"/>
              </a:lnSpc>
              <a:spcBef>
                <a:spcPts val="600"/>
              </a:spcBef>
              <a:buNone/>
            </a:pPr>
            <a:r>
              <a:rPr lang="ja-JP" altLang="en-US" dirty="0">
                <a:latin typeface="メイリオ" panose="020B0604030504040204" pitchFamily="50" charset="-128"/>
                <a:ea typeface="メイリオ" panose="020B0604030504040204" pitchFamily="50" charset="-128"/>
              </a:rPr>
              <a:t>①	相談支援センターについて周知するため、以下の体制を整備 すること。</a:t>
            </a:r>
          </a:p>
          <a:p>
            <a:pPr marL="538163" indent="-449263">
              <a:lnSpc>
                <a:spcPct val="110000"/>
              </a:lnSpc>
              <a:spcBef>
                <a:spcPts val="600"/>
              </a:spcBef>
              <a:buNone/>
            </a:pPr>
            <a:r>
              <a:rPr lang="ja-JP" altLang="en-US" dirty="0">
                <a:latin typeface="メイリオ" panose="020B0604030504040204" pitchFamily="50" charset="-128"/>
                <a:ea typeface="メイリオ" panose="020B0604030504040204" pitchFamily="50" charset="-128"/>
              </a:rPr>
              <a:t>ア　外来初診時等に</a:t>
            </a:r>
            <a:r>
              <a:rPr lang="ja-JP" altLang="en-US" dirty="0">
                <a:solidFill>
                  <a:srgbClr val="FF0000"/>
                </a:solidFill>
                <a:latin typeface="メイリオ" panose="020B0604030504040204" pitchFamily="50" charset="-128"/>
                <a:ea typeface="メイリオ" panose="020B0604030504040204" pitchFamily="50" charset="-128"/>
              </a:rPr>
              <a:t>主治医等から</a:t>
            </a:r>
            <a:r>
              <a:rPr lang="ja-JP" altLang="en-US" dirty="0">
                <a:latin typeface="メイリオ" panose="020B0604030504040204" pitchFamily="50" charset="-128"/>
                <a:ea typeface="メイリオ" panose="020B0604030504040204" pitchFamily="50" charset="-128"/>
              </a:rPr>
              <a:t>、がん患者及びその家族に対し、相談支援センターについて説明する等、</a:t>
            </a:r>
            <a:r>
              <a:rPr lang="ja-JP" altLang="en-US" dirty="0">
                <a:solidFill>
                  <a:srgbClr val="FF0000"/>
                </a:solidFill>
                <a:latin typeface="メイリオ" panose="020B0604030504040204" pitchFamily="50" charset="-128"/>
                <a:ea typeface="メイリオ" panose="020B0604030504040204" pitchFamily="50" charset="-128"/>
              </a:rPr>
              <a:t>診断初期の段階から 相談支援センターの周知が図られる体制を整備する</a:t>
            </a:r>
            <a:r>
              <a:rPr lang="ja-JP" altLang="en-US" dirty="0">
                <a:latin typeface="メイリオ" panose="020B0604030504040204" pitchFamily="50" charset="-128"/>
                <a:ea typeface="メイリオ" panose="020B0604030504040204" pitchFamily="50" charset="-128"/>
              </a:rPr>
              <a:t>こと。</a:t>
            </a:r>
          </a:p>
          <a:p>
            <a:pPr marL="538163" indent="-449263">
              <a:lnSpc>
                <a:spcPct val="110000"/>
              </a:lnSpc>
              <a:spcBef>
                <a:spcPts val="600"/>
              </a:spcBef>
              <a:buNone/>
            </a:pPr>
            <a:r>
              <a:rPr lang="ja-JP" altLang="en-US" dirty="0">
                <a:latin typeface="メイリオ" panose="020B0604030504040204" pitchFamily="50" charset="-128"/>
                <a:ea typeface="メイリオ" panose="020B0604030504040204" pitchFamily="50" charset="-128"/>
              </a:rPr>
              <a:t>イ </a:t>
            </a:r>
            <a:r>
              <a:rPr lang="ja-JP" altLang="en-US" dirty="0">
                <a:solidFill>
                  <a:srgbClr val="FF0000"/>
                </a:solidFill>
                <a:latin typeface="メイリオ" panose="020B0604030504040204" pitchFamily="50" charset="-128"/>
                <a:ea typeface="メイリオ" panose="020B0604030504040204" pitchFamily="50" charset="-128"/>
              </a:rPr>
              <a:t>地域の医療機関に対し、相談支援センターに関する広報を行う</a:t>
            </a:r>
            <a:r>
              <a:rPr lang="ja-JP" altLang="en-US" dirty="0">
                <a:latin typeface="メイリオ" panose="020B0604030504040204" pitchFamily="50" charset="-128"/>
                <a:ea typeface="メイリオ" panose="020B0604030504040204" pitchFamily="50" charset="-128"/>
              </a:rPr>
              <a:t>こと。また、地域の医療機関からの相談依頼があった場合に受け入れ可能な体制を整備することが望ましい。</a:t>
            </a:r>
          </a:p>
          <a:p>
            <a:pPr marL="0" indent="0">
              <a:lnSpc>
                <a:spcPct val="110000"/>
              </a:lnSpc>
              <a:spcBef>
                <a:spcPts val="600"/>
              </a:spcBef>
              <a:buNone/>
            </a:pPr>
            <a:endParaRPr kumimoji="1" lang="ja-JP" altLang="en-US" dirty="0">
              <a:latin typeface="メイリオ" panose="020B0604030504040204" pitchFamily="50" charset="-128"/>
              <a:ea typeface="メイリオ" panose="020B0604030504040204" pitchFamily="50" charset="-128"/>
            </a:endParaRPr>
          </a:p>
        </p:txBody>
      </p:sp>
      <p:sp>
        <p:nvSpPr>
          <p:cNvPr id="6" name="スライド番号プレースホルダー 5">
            <a:extLst>
              <a:ext uri="{FF2B5EF4-FFF2-40B4-BE49-F238E27FC236}">
                <a16:creationId xmlns:a16="http://schemas.microsoft.com/office/drawing/2014/main" id="{8C4F0138-E490-40B3-BDBF-247603EAB6CB}"/>
              </a:ext>
            </a:extLst>
          </p:cNvPr>
          <p:cNvSpPr>
            <a:spLocks noGrp="1"/>
          </p:cNvSpPr>
          <p:nvPr>
            <p:ph type="sldNum" sz="quarter" idx="4294967295"/>
          </p:nvPr>
        </p:nvSpPr>
        <p:spPr>
          <a:xfrm>
            <a:off x="9448800" y="6491557"/>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32324A-0746-4D35-85FA-0D2F246CAEFD}" type="slidenum">
              <a:rPr kumimoji="1" lang="ja-JP" altLang="en-US" sz="1800" b="1" i="0" u="none" strike="noStrike" kern="1200" cap="none" spc="0" normalizeH="0" baseline="0" noProof="0" smtClean="0">
                <a:ln>
                  <a:noFill/>
                </a:ln>
                <a:solidFill>
                  <a:prstClr val="black">
                    <a:tint val="75000"/>
                  </a:prstClr>
                </a:solidFill>
                <a:effectLst/>
                <a:uLnTx/>
                <a:uFillTx/>
                <a:latin typeface="Meiryo UI" panose="020B0604030504040204" pitchFamily="50" charset="-128"/>
                <a:ea typeface="Meiryo UI"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1" lang="ja-JP" altLang="en-US" sz="1800" b="1" i="0" u="none" strike="noStrike" kern="1200" cap="none" spc="0" normalizeH="0" baseline="0" noProof="0" dirty="0">
              <a:ln>
                <a:noFill/>
              </a:ln>
              <a:solidFill>
                <a:prstClr val="black">
                  <a:tint val="75000"/>
                </a:prstClr>
              </a:solidFill>
              <a:effectLst/>
              <a:uLnTx/>
              <a:uFillTx/>
              <a:latin typeface="Meiryo UI" panose="020B0604030504040204" pitchFamily="50" charset="-128"/>
              <a:ea typeface="Meiryo UI" panose="020B0604030504040204" pitchFamily="50" charset="-128"/>
              <a:cs typeface="+mn-cs"/>
            </a:endParaRPr>
          </a:p>
        </p:txBody>
      </p:sp>
      <p:sp>
        <p:nvSpPr>
          <p:cNvPr id="7" name="テキスト ボックス 6">
            <a:extLst>
              <a:ext uri="{FF2B5EF4-FFF2-40B4-BE49-F238E27FC236}">
                <a16:creationId xmlns:a16="http://schemas.microsoft.com/office/drawing/2014/main" id="{9DFB5514-B76B-4620-A5E8-67ADC9FF6745}"/>
              </a:ext>
            </a:extLst>
          </p:cNvPr>
          <p:cNvSpPr txBox="1"/>
          <p:nvPr/>
        </p:nvSpPr>
        <p:spPr>
          <a:xfrm>
            <a:off x="4202130" y="1293656"/>
            <a:ext cx="7636944" cy="366639"/>
          </a:xfrm>
          <a:prstGeom prst="rect">
            <a:avLst/>
          </a:prstGeom>
          <a:noFill/>
        </p:spPr>
        <p:txBody>
          <a:bodyPr wrap="square">
            <a:spAutoFit/>
          </a:bodyPr>
          <a:lstStyle/>
          <a:p>
            <a:pPr marL="176213" marR="0" lvl="1" algn="l" defTabSz="457200" rtl="0" eaLnBrk="1" fontAlgn="auto" latinLnBrk="0" hangingPunct="1">
              <a:lnSpc>
                <a:spcPct val="110000"/>
              </a:lnSpc>
              <a:spcBef>
                <a:spcPts val="600"/>
              </a:spcBef>
              <a:spcAft>
                <a:spcPts val="0"/>
              </a:spcAft>
              <a:buClrTx/>
              <a:buSzTx/>
              <a:tabLst/>
              <a:defRPr/>
            </a:pPr>
            <a:r>
              <a:rPr kumimoji="0"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H30</a:t>
            </a:r>
            <a:r>
              <a:rPr kumimoji="0"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年</a:t>
            </a:r>
            <a:r>
              <a:rPr kumimoji="0"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7</a:t>
            </a:r>
            <a:r>
              <a:rPr kumimoji="0"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月</a:t>
            </a:r>
            <a:r>
              <a:rPr kumimoji="0"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31</a:t>
            </a:r>
            <a:r>
              <a:rPr kumimoji="0"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日 がん診療連携拠点病院の整備について（整備指針）より</a:t>
            </a:r>
            <a:endParaRPr kumimoji="1" lang="en-US" altLang="ja-JP"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818485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コンテンツ プレースホルダー 5">
            <a:extLst>
              <a:ext uri="{FF2B5EF4-FFF2-40B4-BE49-F238E27FC236}">
                <a16:creationId xmlns:a16="http://schemas.microsoft.com/office/drawing/2014/main" id="{39C802A3-18C6-433C-83D3-427F0E5843AB}"/>
              </a:ext>
            </a:extLst>
          </p:cNvPr>
          <p:cNvGraphicFramePr>
            <a:graphicFrameLocks noGrp="1"/>
          </p:cNvGraphicFramePr>
          <p:nvPr>
            <p:ph idx="1"/>
          </p:nvPr>
        </p:nvGraphicFramePr>
        <p:xfrm>
          <a:off x="919480" y="1690688"/>
          <a:ext cx="10637520" cy="4686795"/>
        </p:xfrm>
        <a:graphic>
          <a:graphicData uri="http://schemas.openxmlformats.org/drawingml/2006/table">
            <a:tbl>
              <a:tblPr firstRow="1" firstCol="1" bandRow="1">
                <a:tableStyleId>{2D5ABB26-0587-4C30-8999-92F81FD0307C}</a:tableStyleId>
              </a:tblPr>
              <a:tblGrid>
                <a:gridCol w="2159000">
                  <a:extLst>
                    <a:ext uri="{9D8B030D-6E8A-4147-A177-3AD203B41FA5}">
                      <a16:colId xmlns:a16="http://schemas.microsoft.com/office/drawing/2014/main" val="2073664253"/>
                    </a:ext>
                  </a:extLst>
                </a:gridCol>
                <a:gridCol w="3815080">
                  <a:extLst>
                    <a:ext uri="{9D8B030D-6E8A-4147-A177-3AD203B41FA5}">
                      <a16:colId xmlns:a16="http://schemas.microsoft.com/office/drawing/2014/main" val="1006833581"/>
                    </a:ext>
                  </a:extLst>
                </a:gridCol>
                <a:gridCol w="4663440">
                  <a:extLst>
                    <a:ext uri="{9D8B030D-6E8A-4147-A177-3AD203B41FA5}">
                      <a16:colId xmlns:a16="http://schemas.microsoft.com/office/drawing/2014/main" val="4137743054"/>
                    </a:ext>
                  </a:extLst>
                </a:gridCol>
              </a:tblGrid>
              <a:tr h="554672">
                <a:tc>
                  <a:txBody>
                    <a:bodyPr/>
                    <a:lstStyle/>
                    <a:p>
                      <a:pPr algn="just"/>
                      <a:r>
                        <a:rPr lang="ja-JP" sz="2400" kern="100">
                          <a:effectLst/>
                          <a:latin typeface="メイリオ" panose="020B0604030504040204" pitchFamily="50" charset="-128"/>
                          <a:ea typeface="メイリオ" panose="020B0604030504040204" pitchFamily="50" charset="-128"/>
                        </a:rPr>
                        <a:t>出江　洋介　　　　　　　　　　　　　　　　　</a:t>
                      </a:r>
                      <a:endParaRPr lang="ja-JP" sz="2400" kern="10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tc>
                <a:tc>
                  <a:txBody>
                    <a:bodyPr/>
                    <a:lstStyle/>
                    <a:p>
                      <a:pPr algn="just"/>
                      <a:r>
                        <a:rPr lang="ja-JP" sz="2000" kern="100">
                          <a:effectLst/>
                          <a:latin typeface="Meiryo UI" panose="020B0604030504040204" pitchFamily="50" charset="-128"/>
                          <a:ea typeface="Meiryo UI" panose="020B0604030504040204" pitchFamily="50" charset="-128"/>
                        </a:rPr>
                        <a:t>東京都立駒込病院　　　　　　　　　　　　　　　　　　</a:t>
                      </a:r>
                      <a:endParaRPr lang="ja-JP" sz="20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tc>
                <a:tc>
                  <a:txBody>
                    <a:bodyPr/>
                    <a:lstStyle/>
                    <a:p>
                      <a:pPr algn="just"/>
                      <a:r>
                        <a:rPr lang="ja-JP" sz="2000" kern="100">
                          <a:effectLst/>
                          <a:latin typeface="Meiryo UI" panose="020B0604030504040204" pitchFamily="50" charset="-128"/>
                          <a:ea typeface="Meiryo UI" panose="020B0604030504040204" pitchFamily="50" charset="-128"/>
                        </a:rPr>
                        <a:t>医師／患者サポートセンター長　　　　　　　　 </a:t>
                      </a:r>
                      <a:endParaRPr lang="ja-JP" sz="20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tc>
                <a:extLst>
                  <a:ext uri="{0D108BD9-81ED-4DB2-BD59-A6C34878D82A}">
                    <a16:rowId xmlns:a16="http://schemas.microsoft.com/office/drawing/2014/main" val="1558788107"/>
                  </a:ext>
                </a:extLst>
              </a:tr>
              <a:tr h="589280">
                <a:tc>
                  <a:txBody>
                    <a:bodyPr/>
                    <a:lstStyle/>
                    <a:p>
                      <a:pPr algn="just"/>
                      <a:r>
                        <a:rPr lang="ja-JP" sz="2400" kern="100">
                          <a:effectLst/>
                          <a:latin typeface="メイリオ" panose="020B0604030504040204" pitchFamily="50" charset="-128"/>
                          <a:ea typeface="メイリオ" panose="020B0604030504040204" pitchFamily="50" charset="-128"/>
                        </a:rPr>
                        <a:t>清水　理恵子</a:t>
                      </a:r>
                      <a:endParaRPr lang="ja-JP" sz="2400" kern="10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tc>
                <a:tc>
                  <a:txBody>
                    <a:bodyPr/>
                    <a:lstStyle/>
                    <a:p>
                      <a:pPr algn="just"/>
                      <a:r>
                        <a:rPr lang="ja-JP" sz="2000" kern="100">
                          <a:effectLst/>
                          <a:latin typeface="Meiryo UI" panose="020B0604030504040204" pitchFamily="50" charset="-128"/>
                          <a:ea typeface="Meiryo UI" panose="020B0604030504040204" pitchFamily="50" charset="-128"/>
                        </a:rPr>
                        <a:t>国立がん研究センター中央病院</a:t>
                      </a:r>
                      <a:endParaRPr lang="ja-JP" sz="20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tc>
                <a:tc>
                  <a:txBody>
                    <a:bodyPr/>
                    <a:lstStyle/>
                    <a:p>
                      <a:pPr algn="just"/>
                      <a:r>
                        <a:rPr lang="ja-JP" sz="2000" kern="100">
                          <a:effectLst/>
                          <a:latin typeface="Meiryo UI" panose="020B0604030504040204" pitchFamily="50" charset="-128"/>
                          <a:ea typeface="Meiryo UI" panose="020B0604030504040204" pitchFamily="50" charset="-128"/>
                        </a:rPr>
                        <a:t>社会福祉士</a:t>
                      </a:r>
                      <a:endParaRPr lang="ja-JP" sz="20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tc>
                <a:extLst>
                  <a:ext uri="{0D108BD9-81ED-4DB2-BD59-A6C34878D82A}">
                    <a16:rowId xmlns:a16="http://schemas.microsoft.com/office/drawing/2014/main" val="503058916"/>
                  </a:ext>
                </a:extLst>
              </a:tr>
              <a:tr h="609600">
                <a:tc>
                  <a:txBody>
                    <a:bodyPr/>
                    <a:lstStyle/>
                    <a:p>
                      <a:pPr algn="just"/>
                      <a:r>
                        <a:rPr lang="ja-JP" sz="2400" kern="100">
                          <a:effectLst/>
                          <a:latin typeface="メイリオ" panose="020B0604030504040204" pitchFamily="50" charset="-128"/>
                          <a:ea typeface="メイリオ" panose="020B0604030504040204" pitchFamily="50" charset="-128"/>
                        </a:rPr>
                        <a:t>松永　直子</a:t>
                      </a:r>
                      <a:endParaRPr lang="ja-JP" sz="2400" kern="10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tc>
                <a:tc>
                  <a:txBody>
                    <a:bodyPr/>
                    <a:lstStyle/>
                    <a:p>
                      <a:pPr algn="just"/>
                      <a:r>
                        <a:rPr lang="ja-JP" sz="2000" kern="100">
                          <a:effectLst/>
                          <a:latin typeface="Meiryo UI" panose="020B0604030504040204" pitchFamily="50" charset="-128"/>
                          <a:ea typeface="Meiryo UI" panose="020B0604030504040204" pitchFamily="50" charset="-128"/>
                        </a:rPr>
                        <a:t>国立がん研究センター中央病院</a:t>
                      </a:r>
                      <a:endParaRPr lang="ja-JP" sz="20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tc>
                <a:tc>
                  <a:txBody>
                    <a:bodyPr/>
                    <a:lstStyle/>
                    <a:p>
                      <a:pPr algn="just"/>
                      <a:r>
                        <a:rPr lang="ja-JP" sz="2000" kern="100">
                          <a:effectLst/>
                          <a:latin typeface="Meiryo UI" panose="020B0604030504040204" pitchFamily="50" charset="-128"/>
                          <a:ea typeface="Meiryo UI" panose="020B0604030504040204" pitchFamily="50" charset="-128"/>
                        </a:rPr>
                        <a:t>社会福祉士</a:t>
                      </a:r>
                      <a:endParaRPr lang="ja-JP" sz="20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tc>
                <a:extLst>
                  <a:ext uri="{0D108BD9-81ED-4DB2-BD59-A6C34878D82A}">
                    <a16:rowId xmlns:a16="http://schemas.microsoft.com/office/drawing/2014/main" val="2309704360"/>
                  </a:ext>
                </a:extLst>
              </a:tr>
              <a:tr h="619760">
                <a:tc>
                  <a:txBody>
                    <a:bodyPr/>
                    <a:lstStyle/>
                    <a:p>
                      <a:pPr algn="just"/>
                      <a:r>
                        <a:rPr lang="ja-JP" sz="2400" kern="100" dirty="0">
                          <a:effectLst/>
                          <a:latin typeface="メイリオ" panose="020B0604030504040204" pitchFamily="50" charset="-128"/>
                          <a:ea typeface="メイリオ" panose="020B0604030504040204" pitchFamily="50" charset="-128"/>
                        </a:rPr>
                        <a:t>山内　智香子　　　　　　　　　　　　　　　　　　　　</a:t>
                      </a:r>
                      <a:endParaRPr lang="ja-JP" sz="24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tc>
                <a:tc>
                  <a:txBody>
                    <a:bodyPr/>
                    <a:lstStyle/>
                    <a:p>
                      <a:pPr algn="just"/>
                      <a:r>
                        <a:rPr lang="ja-JP" sz="2000" kern="100" dirty="0">
                          <a:effectLst/>
                          <a:latin typeface="Meiryo UI" panose="020B0604030504040204" pitchFamily="50" charset="-128"/>
                          <a:ea typeface="Meiryo UI" panose="020B0604030504040204" pitchFamily="50" charset="-128"/>
                        </a:rPr>
                        <a:t>滋賀県立総合病院　　　　　　　　　　　　　　　　　　　　</a:t>
                      </a:r>
                      <a:endParaRPr lang="ja-JP" sz="2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tc>
                <a:tc>
                  <a:txBody>
                    <a:bodyPr/>
                    <a:lstStyle/>
                    <a:p>
                      <a:pPr algn="just"/>
                      <a:r>
                        <a:rPr lang="ja-JP" sz="2000" kern="100" dirty="0">
                          <a:effectLst/>
                          <a:latin typeface="Meiryo UI" panose="020B0604030504040204" pitchFamily="50" charset="-128"/>
                          <a:ea typeface="Meiryo UI" panose="020B0604030504040204" pitchFamily="50" charset="-128"/>
                        </a:rPr>
                        <a:t>医師／滋賀県相談支援部会長　　　　　　　　　　　　　　 </a:t>
                      </a:r>
                      <a:endParaRPr lang="ja-JP" sz="2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tc>
                <a:extLst>
                  <a:ext uri="{0D108BD9-81ED-4DB2-BD59-A6C34878D82A}">
                    <a16:rowId xmlns:a16="http://schemas.microsoft.com/office/drawing/2014/main" val="169780948"/>
                  </a:ext>
                </a:extLst>
              </a:tr>
              <a:tr h="599440">
                <a:tc>
                  <a:txBody>
                    <a:bodyPr/>
                    <a:lstStyle/>
                    <a:p>
                      <a:pPr algn="just"/>
                      <a:r>
                        <a:rPr lang="ja-JP" sz="2400" kern="100">
                          <a:effectLst/>
                          <a:latin typeface="メイリオ" panose="020B0604030504040204" pitchFamily="50" charset="-128"/>
                          <a:ea typeface="メイリオ" panose="020B0604030504040204" pitchFamily="50" charset="-128"/>
                        </a:rPr>
                        <a:t>岡村　理　　　　　　　　　　　　　　　　</a:t>
                      </a:r>
                      <a:endParaRPr lang="ja-JP" sz="2400" kern="10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tc>
                <a:tc>
                  <a:txBody>
                    <a:bodyPr/>
                    <a:lstStyle/>
                    <a:p>
                      <a:pPr algn="just"/>
                      <a:r>
                        <a:rPr lang="ja-JP" sz="2000" kern="100">
                          <a:effectLst/>
                          <a:latin typeface="Meiryo UI" panose="020B0604030504040204" pitchFamily="50" charset="-128"/>
                          <a:ea typeface="Meiryo UI" panose="020B0604030504040204" pitchFamily="50" charset="-128"/>
                        </a:rPr>
                        <a:t>滋賀県立総合病院　　　　　　　　　　　</a:t>
                      </a:r>
                      <a:endParaRPr lang="ja-JP" sz="20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tc>
                <a:tc>
                  <a:txBody>
                    <a:bodyPr/>
                    <a:lstStyle/>
                    <a:p>
                      <a:pPr algn="just"/>
                      <a:r>
                        <a:rPr lang="ja-JP" sz="2000" kern="100">
                          <a:effectLst/>
                          <a:latin typeface="Meiryo UI" panose="020B0604030504040204" pitchFamily="50" charset="-128"/>
                          <a:ea typeface="Meiryo UI" panose="020B0604030504040204" pitchFamily="50" charset="-128"/>
                        </a:rPr>
                        <a:t>社会福祉士・精神保健福祉士　 </a:t>
                      </a:r>
                      <a:endParaRPr lang="ja-JP" sz="20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tc>
                <a:extLst>
                  <a:ext uri="{0D108BD9-81ED-4DB2-BD59-A6C34878D82A}">
                    <a16:rowId xmlns:a16="http://schemas.microsoft.com/office/drawing/2014/main" val="1315456434"/>
                  </a:ext>
                </a:extLst>
              </a:tr>
              <a:tr h="609600">
                <a:tc>
                  <a:txBody>
                    <a:bodyPr/>
                    <a:lstStyle/>
                    <a:p>
                      <a:pPr algn="just"/>
                      <a:r>
                        <a:rPr lang="ja-JP" sz="2400" kern="100">
                          <a:effectLst/>
                          <a:latin typeface="メイリオ" panose="020B0604030504040204" pitchFamily="50" charset="-128"/>
                          <a:ea typeface="メイリオ" panose="020B0604030504040204" pitchFamily="50" charset="-128"/>
                        </a:rPr>
                        <a:t>伊藤　由美子</a:t>
                      </a:r>
                      <a:endParaRPr lang="ja-JP" sz="2400" kern="10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tc>
                <a:tc>
                  <a:txBody>
                    <a:bodyPr/>
                    <a:lstStyle/>
                    <a:p>
                      <a:pPr algn="just"/>
                      <a:r>
                        <a:rPr lang="ja-JP" sz="2000" kern="100">
                          <a:effectLst/>
                          <a:latin typeface="Meiryo UI" panose="020B0604030504040204" pitchFamily="50" charset="-128"/>
                          <a:ea typeface="Meiryo UI" panose="020B0604030504040204" pitchFamily="50" charset="-128"/>
                        </a:rPr>
                        <a:t>兵庫県立がんセンター</a:t>
                      </a:r>
                      <a:endParaRPr lang="ja-JP" sz="20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tc>
                <a:tc>
                  <a:txBody>
                    <a:bodyPr/>
                    <a:lstStyle/>
                    <a:p>
                      <a:pPr algn="just"/>
                      <a:r>
                        <a:rPr lang="ja-JP" sz="2000" kern="100">
                          <a:effectLst/>
                          <a:latin typeface="Meiryo UI" panose="020B0604030504040204" pitchFamily="50" charset="-128"/>
                          <a:ea typeface="Meiryo UI" panose="020B0604030504040204" pitchFamily="50" charset="-128"/>
                        </a:rPr>
                        <a:t>看護師</a:t>
                      </a:r>
                      <a:endParaRPr lang="ja-JP" sz="20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tc>
                <a:extLst>
                  <a:ext uri="{0D108BD9-81ED-4DB2-BD59-A6C34878D82A}">
                    <a16:rowId xmlns:a16="http://schemas.microsoft.com/office/drawing/2014/main" val="444668970"/>
                  </a:ext>
                </a:extLst>
              </a:tr>
              <a:tr h="579120">
                <a:tc>
                  <a:txBody>
                    <a:bodyPr/>
                    <a:lstStyle/>
                    <a:p>
                      <a:pPr algn="just"/>
                      <a:r>
                        <a:rPr lang="ja-JP" sz="2400" kern="100">
                          <a:effectLst/>
                          <a:latin typeface="メイリオ" panose="020B0604030504040204" pitchFamily="50" charset="-128"/>
                          <a:ea typeface="メイリオ" panose="020B0604030504040204" pitchFamily="50" charset="-128"/>
                        </a:rPr>
                        <a:t>森田　勝　　　　　　　　　　　　　　　　　　</a:t>
                      </a:r>
                      <a:endParaRPr lang="ja-JP" sz="2400" kern="10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tc>
                <a:tc>
                  <a:txBody>
                    <a:bodyPr/>
                    <a:lstStyle/>
                    <a:p>
                      <a:pPr algn="just"/>
                      <a:r>
                        <a:rPr lang="ja-JP" sz="2000" kern="100">
                          <a:effectLst/>
                          <a:latin typeface="Meiryo UI" panose="020B0604030504040204" pitchFamily="50" charset="-128"/>
                          <a:ea typeface="Meiryo UI" panose="020B0604030504040204" pitchFamily="50" charset="-128"/>
                        </a:rPr>
                        <a:t>国立病院機構九州がんセンター　</a:t>
                      </a:r>
                      <a:endParaRPr lang="ja-JP" sz="20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tc>
                <a:tc>
                  <a:txBody>
                    <a:bodyPr/>
                    <a:lstStyle/>
                    <a:p>
                      <a:pPr algn="just"/>
                      <a:r>
                        <a:rPr lang="ja-JP" sz="2000" kern="100">
                          <a:effectLst/>
                          <a:latin typeface="Meiryo UI" panose="020B0604030504040204" pitchFamily="50" charset="-128"/>
                          <a:ea typeface="Meiryo UI" panose="020B0604030504040204" pitchFamily="50" charset="-128"/>
                        </a:rPr>
                        <a:t>医師／がん相談支援センター部長 </a:t>
                      </a:r>
                      <a:endParaRPr lang="ja-JP" sz="20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tc>
                <a:extLst>
                  <a:ext uri="{0D108BD9-81ED-4DB2-BD59-A6C34878D82A}">
                    <a16:rowId xmlns:a16="http://schemas.microsoft.com/office/drawing/2014/main" val="1186799730"/>
                  </a:ext>
                </a:extLst>
              </a:tr>
              <a:tr h="525323">
                <a:tc>
                  <a:txBody>
                    <a:bodyPr/>
                    <a:lstStyle/>
                    <a:p>
                      <a:pPr algn="just"/>
                      <a:r>
                        <a:rPr lang="ja-JP" sz="2400" kern="100">
                          <a:effectLst/>
                          <a:latin typeface="メイリオ" panose="020B0604030504040204" pitchFamily="50" charset="-128"/>
                          <a:ea typeface="メイリオ" panose="020B0604030504040204" pitchFamily="50" charset="-128"/>
                        </a:rPr>
                        <a:t>増田 昌人</a:t>
                      </a:r>
                      <a:endParaRPr lang="ja-JP" sz="2400" kern="10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tc>
                <a:tc>
                  <a:txBody>
                    <a:bodyPr/>
                    <a:lstStyle/>
                    <a:p>
                      <a:pPr algn="just"/>
                      <a:r>
                        <a:rPr lang="ja-JP" sz="2000" kern="100">
                          <a:effectLst/>
                          <a:latin typeface="Meiryo UI" panose="020B0604030504040204" pitchFamily="50" charset="-128"/>
                          <a:ea typeface="Meiryo UI" panose="020B0604030504040204" pitchFamily="50" charset="-128"/>
                        </a:rPr>
                        <a:t>琉球大学病院がんセンター</a:t>
                      </a:r>
                      <a:endParaRPr lang="ja-JP" sz="20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tc>
                <a:tc>
                  <a:txBody>
                    <a:bodyPr/>
                    <a:lstStyle/>
                    <a:p>
                      <a:pPr algn="just"/>
                      <a:r>
                        <a:rPr lang="ja-JP" sz="2000" kern="100" dirty="0">
                          <a:effectLst/>
                          <a:latin typeface="Meiryo UI" panose="020B0604030504040204" pitchFamily="50" charset="-128"/>
                          <a:ea typeface="Meiryo UI" panose="020B0604030504040204" pitchFamily="50" charset="-128"/>
                        </a:rPr>
                        <a:t>医師／がんセンター長</a:t>
                      </a:r>
                      <a:endParaRPr lang="ja-JP" sz="2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tc>
                <a:extLst>
                  <a:ext uri="{0D108BD9-81ED-4DB2-BD59-A6C34878D82A}">
                    <a16:rowId xmlns:a16="http://schemas.microsoft.com/office/drawing/2014/main" val="403219126"/>
                  </a:ext>
                </a:extLst>
              </a:tr>
            </a:tbl>
          </a:graphicData>
        </a:graphic>
      </p:graphicFrame>
      <p:sp>
        <p:nvSpPr>
          <p:cNvPr id="5" name="タイトル 1">
            <a:extLst>
              <a:ext uri="{FF2B5EF4-FFF2-40B4-BE49-F238E27FC236}">
                <a16:creationId xmlns:a16="http://schemas.microsoft.com/office/drawing/2014/main" id="{D855FA8D-4DA4-4978-8D14-C259DD7AA805}"/>
              </a:ext>
            </a:extLst>
          </p:cNvPr>
          <p:cNvSpPr txBox="1">
            <a:spLocks/>
          </p:cNvSpPr>
          <p:nvPr/>
        </p:nvSpPr>
        <p:spPr>
          <a:xfrm>
            <a:off x="838200" y="148337"/>
            <a:ext cx="10515600" cy="11217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ja-JP" altLang="en-US" sz="3200" b="1"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mj-cs"/>
              </a:rPr>
              <a:t>情報提供・相談支援部会 検討チーム </a:t>
            </a:r>
            <a:r>
              <a:rPr kumimoji="1" lang="en-US" altLang="ja-JP" sz="3200" b="1"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mj-cs"/>
              </a:rPr>
              <a:t>WG</a:t>
            </a:r>
            <a:r>
              <a:rPr kumimoji="1" lang="ja-JP" altLang="en-US" sz="3200" b="1"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mj-cs"/>
              </a:rPr>
              <a:t>メンバー</a:t>
            </a:r>
            <a:r>
              <a:rPr kumimoji="1" lang="ja-JP" altLang="en-US" sz="1800" b="1"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mj-cs"/>
              </a:rPr>
              <a:t>（敬称略）</a:t>
            </a:r>
            <a:endParaRPr kumimoji="1" lang="ja-JP" altLang="en-US" sz="3200" b="1"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mj-cs"/>
            </a:endParaRPr>
          </a:p>
        </p:txBody>
      </p:sp>
      <p:sp>
        <p:nvSpPr>
          <p:cNvPr id="2" name="テキスト ボックス 1">
            <a:extLst>
              <a:ext uri="{FF2B5EF4-FFF2-40B4-BE49-F238E27FC236}">
                <a16:creationId xmlns:a16="http://schemas.microsoft.com/office/drawing/2014/main" id="{399EEDCA-D46A-4164-AB43-CD865783CED7}"/>
              </a:ext>
            </a:extLst>
          </p:cNvPr>
          <p:cNvSpPr txBox="1"/>
          <p:nvPr/>
        </p:nvSpPr>
        <p:spPr>
          <a:xfrm>
            <a:off x="8610600" y="972566"/>
            <a:ext cx="2929007"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en-US" altLang="ja-JP" sz="16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2021</a:t>
            </a:r>
            <a:r>
              <a:rPr kumimoji="1" lang="ja-JP" altLang="en-US" sz="16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年</a:t>
            </a:r>
            <a:r>
              <a:rPr kumimoji="1" lang="en-US" altLang="ja-JP" sz="16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1</a:t>
            </a:r>
            <a:r>
              <a:rPr kumimoji="1" lang="ja-JP" altLang="en-US" sz="16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月</a:t>
            </a:r>
            <a:r>
              <a:rPr kumimoji="1" lang="en-US" altLang="ja-JP" sz="16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14</a:t>
            </a:r>
            <a:r>
              <a:rPr kumimoji="1" lang="ja-JP" altLang="en-US" sz="16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日開始時点）</a:t>
            </a:r>
          </a:p>
        </p:txBody>
      </p:sp>
      <p:sp>
        <p:nvSpPr>
          <p:cNvPr id="4" name="スライド番号プレースホルダー 3">
            <a:extLst>
              <a:ext uri="{FF2B5EF4-FFF2-40B4-BE49-F238E27FC236}">
                <a16:creationId xmlns:a16="http://schemas.microsoft.com/office/drawing/2014/main" id="{C9A842F0-1B98-4488-A6B1-EF088E9B13F2}"/>
              </a:ext>
            </a:extLst>
          </p:cNvPr>
          <p:cNvSpPr>
            <a:spLocks noGrp="1"/>
          </p:cNvSpPr>
          <p:nvPr>
            <p:ph type="sldNum" sz="quarter" idx="4294967295"/>
          </p:nvPr>
        </p:nvSpPr>
        <p:spPr>
          <a:xfrm>
            <a:off x="9448800" y="6491557"/>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32324A-0746-4D35-85FA-0D2F246CAEFD}" type="slidenum">
              <a:rPr kumimoji="1" lang="ja-JP" altLang="en-US" sz="1800" b="1" i="0" u="none" strike="noStrike" kern="1200" cap="none" spc="0" normalizeH="0" baseline="0" noProof="0" smtClean="0">
                <a:ln>
                  <a:noFill/>
                </a:ln>
                <a:solidFill>
                  <a:prstClr val="black">
                    <a:tint val="75000"/>
                  </a:prstClr>
                </a:solidFill>
                <a:effectLst/>
                <a:uLnTx/>
                <a:uFillTx/>
                <a:latin typeface="Meiryo UI" panose="020B0604030504040204" pitchFamily="50" charset="-128"/>
                <a:ea typeface="Meiryo UI"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1" lang="ja-JP" altLang="en-US" sz="1800" b="1" i="0" u="none" strike="noStrike" kern="1200" cap="none" spc="0" normalizeH="0" baseline="0" noProof="0" dirty="0">
              <a:ln>
                <a:noFill/>
              </a:ln>
              <a:solidFill>
                <a:prstClr val="black">
                  <a:tint val="75000"/>
                </a:prstClr>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25360640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535CB8DC-1FE3-408F-BD9E-D7DDA3F7F75E}"/>
              </a:ext>
            </a:extLst>
          </p:cNvPr>
          <p:cNvSpPr>
            <a:spLocks noGrp="1"/>
          </p:cNvSpPr>
          <p:nvPr>
            <p:ph type="ctrTitle"/>
          </p:nvPr>
        </p:nvSpPr>
        <p:spPr/>
        <p:txBody>
          <a:bodyPr>
            <a:normAutofit/>
          </a:bodyPr>
          <a:lstStyle/>
          <a:p>
            <a:pPr>
              <a:lnSpc>
                <a:spcPct val="150000"/>
              </a:lnSpc>
            </a:pPr>
            <a:r>
              <a:rPr kumimoji="1" lang="ja-JP" altLang="en-US" sz="4400" dirty="0">
                <a:latin typeface="メイリオ" panose="020B0604030504040204" pitchFamily="50" charset="-128"/>
                <a:ea typeface="メイリオ" panose="020B0604030504040204" pitchFamily="50" charset="-128"/>
              </a:rPr>
              <a:t>作成のコンセプトと</a:t>
            </a:r>
            <a:br>
              <a:rPr kumimoji="1" lang="en-US" altLang="ja-JP" sz="4400" dirty="0">
                <a:latin typeface="メイリオ" panose="020B0604030504040204" pitchFamily="50" charset="-128"/>
                <a:ea typeface="メイリオ" panose="020B0604030504040204" pitchFamily="50" charset="-128"/>
              </a:rPr>
            </a:br>
            <a:r>
              <a:rPr kumimoji="1" lang="ja-JP" altLang="en-US" sz="4400" dirty="0">
                <a:latin typeface="メイリオ" panose="020B0604030504040204" pitchFamily="50" charset="-128"/>
                <a:ea typeface="メイリオ" panose="020B0604030504040204" pitchFamily="50" charset="-128"/>
              </a:rPr>
              <a:t>医師による配布の意義について</a:t>
            </a:r>
          </a:p>
        </p:txBody>
      </p:sp>
      <p:sp>
        <p:nvSpPr>
          <p:cNvPr id="8" name="字幕 7">
            <a:extLst>
              <a:ext uri="{FF2B5EF4-FFF2-40B4-BE49-F238E27FC236}">
                <a16:creationId xmlns:a16="http://schemas.microsoft.com/office/drawing/2014/main" id="{1E90AF8F-1EEE-4C2F-B035-9F3741752173}"/>
              </a:ext>
            </a:extLst>
          </p:cNvPr>
          <p:cNvSpPr>
            <a:spLocks noGrp="1"/>
          </p:cNvSpPr>
          <p:nvPr>
            <p:ph type="subTitle" idx="1"/>
          </p:nvPr>
        </p:nvSpPr>
        <p:spPr>
          <a:xfrm>
            <a:off x="1524000" y="4079875"/>
            <a:ext cx="9144000" cy="1655762"/>
          </a:xfrm>
        </p:spPr>
        <p:txBody>
          <a:bodyPr>
            <a:normAutofit lnSpcReduction="10000"/>
          </a:bodyPr>
          <a:lstStyle/>
          <a:p>
            <a:r>
              <a:rPr lang="ja-JP" altLang="en-US" dirty="0">
                <a:latin typeface="メイリオ" panose="020B0604030504040204" pitchFamily="50" charset="-128"/>
                <a:ea typeface="メイリオ" panose="020B0604030504040204" pitchFamily="50" charset="-128"/>
              </a:rPr>
              <a:t>情報提供・相談支援部会 検討チーム </a:t>
            </a:r>
            <a:r>
              <a:rPr lang="en-US" altLang="ja-JP" dirty="0">
                <a:latin typeface="メイリオ" panose="020B0604030504040204" pitchFamily="50" charset="-128"/>
                <a:ea typeface="メイリオ" panose="020B0604030504040204" pitchFamily="50" charset="-128"/>
              </a:rPr>
              <a:t>WG</a:t>
            </a:r>
            <a:r>
              <a:rPr lang="ja-JP" altLang="en-US" dirty="0">
                <a:latin typeface="メイリオ" panose="020B0604030504040204" pitchFamily="50" charset="-128"/>
                <a:ea typeface="メイリオ" panose="020B0604030504040204" pitchFamily="50" charset="-128"/>
              </a:rPr>
              <a:t>メンバー</a:t>
            </a:r>
            <a:endParaRPr lang="en-US" altLang="ja-JP" dirty="0">
              <a:latin typeface="メイリオ" panose="020B0604030504040204" pitchFamily="50" charset="-128"/>
              <a:ea typeface="メイリオ" panose="020B0604030504040204" pitchFamily="50" charset="-128"/>
            </a:endParaRPr>
          </a:p>
          <a:p>
            <a:pPr fontAlgn="t"/>
            <a:r>
              <a:rPr lang="ja-JP" altLang="ja-JP" dirty="0">
                <a:latin typeface="メイリオ" panose="020B0604030504040204" pitchFamily="50" charset="-128"/>
                <a:ea typeface="メイリオ" panose="020B0604030504040204" pitchFamily="50" charset="-128"/>
              </a:rPr>
              <a:t>山内　智香子　　　　　　　　　　　　　　　　　　　　</a:t>
            </a:r>
          </a:p>
          <a:p>
            <a:pPr fontAlgn="t"/>
            <a:r>
              <a:rPr lang="ja-JP" altLang="ja-JP" dirty="0">
                <a:latin typeface="メイリオ" panose="020B0604030504040204" pitchFamily="50" charset="-128"/>
                <a:ea typeface="メイリオ" panose="020B0604030504040204" pitchFamily="50" charset="-128"/>
              </a:rPr>
              <a:t>滋賀県立総合病院　　　　　　　　　　　　　　　　　　　　</a:t>
            </a:r>
          </a:p>
          <a:p>
            <a:pPr fontAlgn="t"/>
            <a:r>
              <a:rPr lang="ja-JP" altLang="ja-JP" dirty="0">
                <a:latin typeface="メイリオ" panose="020B0604030504040204" pitchFamily="50" charset="-128"/>
                <a:ea typeface="メイリオ" panose="020B0604030504040204" pitchFamily="50" charset="-128"/>
              </a:rPr>
              <a:t>医師／滋賀県相談支援部会長　　　　　　　　　　　　　　 </a:t>
            </a:r>
          </a:p>
          <a:p>
            <a:endParaRPr kumimoji="1" lang="ja-JP" altLang="en-US" dirty="0">
              <a:latin typeface="メイリオ" panose="020B0604030504040204" pitchFamily="50" charset="-128"/>
              <a:ea typeface="メイリオ" panose="020B0604030504040204" pitchFamily="50" charset="-128"/>
            </a:endParaRPr>
          </a:p>
        </p:txBody>
      </p:sp>
      <p:sp>
        <p:nvSpPr>
          <p:cNvPr id="4" name="スライド番号プレースホルダー 3">
            <a:extLst>
              <a:ext uri="{FF2B5EF4-FFF2-40B4-BE49-F238E27FC236}">
                <a16:creationId xmlns:a16="http://schemas.microsoft.com/office/drawing/2014/main" id="{323AAEF0-34BA-4F7D-A266-7184CBFA9857}"/>
              </a:ext>
            </a:extLst>
          </p:cNvPr>
          <p:cNvSpPr>
            <a:spLocks noGrp="1"/>
          </p:cNvSpPr>
          <p:nvPr>
            <p:ph type="sldNum" sz="quarter" idx="4294967295"/>
          </p:nvPr>
        </p:nvSpPr>
        <p:spPr/>
        <p:txBody>
          <a:bodyPr/>
          <a:lstStyle/>
          <a:p>
            <a:fld id="{2632324A-0746-4D35-85FA-0D2F246CAEFD}" type="slidenum">
              <a:rPr lang="ja-JP" altLang="en-US" sz="1800" smtClean="0"/>
              <a:pPr/>
              <a:t>5</a:t>
            </a:fld>
            <a:endParaRPr lang="ja-JP" altLang="en-US" sz="1800" dirty="0"/>
          </a:p>
        </p:txBody>
      </p:sp>
    </p:spTree>
    <p:extLst>
      <p:ext uri="{BB962C8B-B14F-4D97-AF65-F5344CB8AC3E}">
        <p14:creationId xmlns:p14="http://schemas.microsoft.com/office/powerpoint/2010/main" val="12204054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3D232C54-8C65-4D3F-B244-3DD93BA4310C}"/>
              </a:ext>
            </a:extLst>
          </p:cNvPr>
          <p:cNvSpPr>
            <a:spLocks noGrp="1"/>
          </p:cNvSpPr>
          <p:nvPr>
            <p:ph type="sldNum" sz="quarter" idx="4294967295"/>
          </p:nvPr>
        </p:nvSpPr>
        <p:spPr/>
        <p:txBody>
          <a:bodyPr/>
          <a:lstStyle/>
          <a:p>
            <a:fld id="{2632324A-0746-4D35-85FA-0D2F246CAEFD}" type="slidenum">
              <a:rPr lang="ja-JP" altLang="en-US" sz="1800" smtClean="0"/>
              <a:pPr/>
              <a:t>6</a:t>
            </a:fld>
            <a:endParaRPr lang="ja-JP" altLang="en-US" sz="1800" dirty="0"/>
          </a:p>
        </p:txBody>
      </p:sp>
      <p:sp>
        <p:nvSpPr>
          <p:cNvPr id="5" name="タイトル 1">
            <a:extLst>
              <a:ext uri="{FF2B5EF4-FFF2-40B4-BE49-F238E27FC236}">
                <a16:creationId xmlns:a16="http://schemas.microsoft.com/office/drawing/2014/main" id="{BD2F9918-DEF7-4734-BC6E-CF6521D29C85}"/>
              </a:ext>
            </a:extLst>
          </p:cNvPr>
          <p:cNvSpPr>
            <a:spLocks noGrp="1"/>
          </p:cNvSpPr>
          <p:nvPr>
            <p:ph type="title"/>
          </p:nvPr>
        </p:nvSpPr>
        <p:spPr>
          <a:xfrm>
            <a:off x="411480" y="38379"/>
            <a:ext cx="10515600" cy="1121769"/>
          </a:xfrm>
        </p:spPr>
        <p:txBody>
          <a:bodyPr>
            <a:normAutofit/>
          </a:bodyPr>
          <a:lstStyle/>
          <a:p>
            <a:pPr marL="0" indent="0">
              <a:buNone/>
            </a:pPr>
            <a:r>
              <a:rPr kumimoji="1" lang="ja-JP" altLang="en-US" sz="3200" b="1" dirty="0">
                <a:solidFill>
                  <a:schemeClr val="accent1">
                    <a:lumMod val="50000"/>
                  </a:schemeClr>
                </a:solidFill>
                <a:latin typeface="メイリオ" panose="020B0604030504040204" pitchFamily="50" charset="-128"/>
                <a:ea typeface="メイリオ" panose="020B0604030504040204" pitchFamily="50" charset="-128"/>
              </a:rPr>
              <a:t>告知から間もない時期の診察室</a:t>
            </a:r>
          </a:p>
        </p:txBody>
      </p:sp>
      <p:sp>
        <p:nvSpPr>
          <p:cNvPr id="6" name="四角形: 角を丸くする 5">
            <a:extLst>
              <a:ext uri="{FF2B5EF4-FFF2-40B4-BE49-F238E27FC236}">
                <a16:creationId xmlns:a16="http://schemas.microsoft.com/office/drawing/2014/main" id="{9633DE9E-8FAD-494C-930A-91A55D1A7410}"/>
              </a:ext>
            </a:extLst>
          </p:cNvPr>
          <p:cNvSpPr/>
          <p:nvPr/>
        </p:nvSpPr>
        <p:spPr>
          <a:xfrm>
            <a:off x="198367" y="923729"/>
            <a:ext cx="6781800" cy="176105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ja-JP" altLang="en-US" sz="2400" dirty="0">
                <a:solidFill>
                  <a:schemeClr val="tx1"/>
                </a:solidFill>
                <a:latin typeface="メイリオ" panose="020B0604030504040204" pitchFamily="50" charset="-128"/>
                <a:ea typeface="メイリオ" panose="020B0604030504040204" pitchFamily="50" charset="-128"/>
              </a:rPr>
              <a:t>医師</a:t>
            </a:r>
            <a:endParaRPr lang="en-US" altLang="ja-JP" sz="2400" dirty="0">
              <a:solidFill>
                <a:schemeClr val="tx1"/>
              </a:solidFill>
              <a:latin typeface="メイリオ" panose="020B0604030504040204" pitchFamily="50" charset="-128"/>
              <a:ea typeface="メイリオ" panose="020B0604030504040204" pitchFamily="50" charset="-128"/>
            </a:endParaRPr>
          </a:p>
          <a:p>
            <a:pPr marL="542925" lvl="1" indent="-277813">
              <a:buFont typeface="Arial" panose="020B0604020202020204" pitchFamily="34" charset="0"/>
              <a:buChar char="•"/>
            </a:pPr>
            <a:r>
              <a:rPr kumimoji="1" lang="ja-JP" altLang="en-US" sz="2200" dirty="0">
                <a:solidFill>
                  <a:schemeClr val="tx1"/>
                </a:solidFill>
                <a:latin typeface="メイリオ" panose="020B0604030504040204" pitchFamily="50" charset="-128"/>
                <a:ea typeface="メイリオ" panose="020B0604030504040204" pitchFamily="50" charset="-128"/>
              </a:rPr>
              <a:t>様々な説明をしたいが、病状や今後の</a:t>
            </a:r>
            <a:endParaRPr kumimoji="1" lang="en-US" altLang="ja-JP" sz="2200" dirty="0">
              <a:solidFill>
                <a:schemeClr val="tx1"/>
              </a:solidFill>
              <a:latin typeface="メイリオ" panose="020B0604030504040204" pitchFamily="50" charset="-128"/>
              <a:ea typeface="メイリオ" panose="020B0604030504040204" pitchFamily="50" charset="-128"/>
            </a:endParaRPr>
          </a:p>
          <a:p>
            <a:pPr marL="542925" lvl="1" indent="-277813"/>
            <a:r>
              <a:rPr kumimoji="1" lang="ja-JP" altLang="en-US" sz="2200" dirty="0">
                <a:solidFill>
                  <a:schemeClr val="tx1"/>
                </a:solidFill>
                <a:latin typeface="メイリオ" panose="020B0604030504040204" pitchFamily="50" charset="-128"/>
                <a:ea typeface="メイリオ" panose="020B0604030504040204" pitchFamily="50" charset="-128"/>
              </a:rPr>
              <a:t>　治療の説明だけで精一杯</a:t>
            </a:r>
            <a:endParaRPr kumimoji="1" lang="en-US" altLang="ja-JP" sz="2200" dirty="0">
              <a:solidFill>
                <a:schemeClr val="tx1"/>
              </a:solidFill>
              <a:latin typeface="メイリオ" panose="020B0604030504040204" pitchFamily="50" charset="-128"/>
              <a:ea typeface="メイリオ" panose="020B0604030504040204" pitchFamily="50" charset="-128"/>
            </a:endParaRPr>
          </a:p>
          <a:p>
            <a:pPr marL="542925" lvl="1" indent="-277813">
              <a:buFont typeface="Arial" panose="020B0604020202020204" pitchFamily="34" charset="0"/>
              <a:buChar char="•"/>
            </a:pPr>
            <a:r>
              <a:rPr kumimoji="1" lang="ja-JP" altLang="en-US" sz="2200" dirty="0">
                <a:solidFill>
                  <a:schemeClr val="tx1"/>
                </a:solidFill>
                <a:latin typeface="メイリオ" panose="020B0604030504040204" pitchFamily="50" charset="-128"/>
                <a:ea typeface="メイリオ" panose="020B0604030504040204" pitchFamily="50" charset="-128"/>
              </a:rPr>
              <a:t>病状や治療以外の説明には不得意なものも　</a:t>
            </a:r>
            <a:r>
              <a:rPr kumimoji="1" lang="ja-JP" altLang="en-US" sz="2000" dirty="0">
                <a:solidFill>
                  <a:schemeClr val="tx1"/>
                </a:solidFill>
                <a:latin typeface="メイリオ" panose="020B0604030504040204" pitchFamily="50" charset="-128"/>
                <a:ea typeface="メイリオ" panose="020B0604030504040204" pitchFamily="50" charset="-128"/>
              </a:rPr>
              <a:t>（医療福祉制度・就労・妊孕性温存など）</a:t>
            </a:r>
            <a:endParaRPr kumimoji="1" lang="en-US" altLang="ja-JP" sz="2200" dirty="0">
              <a:solidFill>
                <a:schemeClr val="tx1"/>
              </a:solidFill>
              <a:latin typeface="メイリオ" panose="020B0604030504040204" pitchFamily="50" charset="-128"/>
              <a:ea typeface="メイリオ" panose="020B0604030504040204" pitchFamily="50" charset="-128"/>
            </a:endParaRPr>
          </a:p>
        </p:txBody>
      </p:sp>
      <p:sp>
        <p:nvSpPr>
          <p:cNvPr id="7" name="四角形: 角を丸くする 6">
            <a:extLst>
              <a:ext uri="{FF2B5EF4-FFF2-40B4-BE49-F238E27FC236}">
                <a16:creationId xmlns:a16="http://schemas.microsoft.com/office/drawing/2014/main" id="{6E30943F-A4C1-470A-9063-76358663FFC0}"/>
              </a:ext>
            </a:extLst>
          </p:cNvPr>
          <p:cNvSpPr/>
          <p:nvPr/>
        </p:nvSpPr>
        <p:spPr>
          <a:xfrm>
            <a:off x="198364" y="2724536"/>
            <a:ext cx="6781800" cy="1761051"/>
          </a:xfrm>
          <a:prstGeom prst="roundRect">
            <a:avLst/>
          </a:prstGeom>
          <a:solidFill>
            <a:schemeClr val="accent2">
              <a:lumMod val="20000"/>
              <a:lumOff val="8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kumimoji="1" lang="ja-JP" altLang="en-US" sz="2400" dirty="0">
                <a:solidFill>
                  <a:schemeClr val="tx1"/>
                </a:solidFill>
                <a:latin typeface="メイリオ" panose="020B0604030504040204" pitchFamily="50" charset="-128"/>
                <a:ea typeface="メイリオ" panose="020B0604030504040204" pitchFamily="50" charset="-128"/>
              </a:rPr>
              <a:t>患者・家族</a:t>
            </a:r>
            <a:endParaRPr kumimoji="1" lang="en-US" altLang="ja-JP" sz="2400" dirty="0">
              <a:solidFill>
                <a:schemeClr val="tx1"/>
              </a:solidFill>
              <a:latin typeface="メイリオ" panose="020B0604030504040204" pitchFamily="50" charset="-128"/>
              <a:ea typeface="メイリオ" panose="020B0604030504040204" pitchFamily="50" charset="-128"/>
            </a:endParaRPr>
          </a:p>
          <a:p>
            <a:pPr marL="542925" lvl="1" indent="-277813">
              <a:buFont typeface="Arial" panose="020B0604020202020204" pitchFamily="34" charset="0"/>
              <a:buChar char="•"/>
            </a:pPr>
            <a:r>
              <a:rPr kumimoji="1" lang="ja-JP" altLang="en-US" sz="2200" dirty="0">
                <a:solidFill>
                  <a:schemeClr val="tx1"/>
                </a:solidFill>
                <a:latin typeface="メイリオ" panose="020B0604030504040204" pitchFamily="50" charset="-128"/>
                <a:ea typeface="メイリオ" panose="020B0604030504040204" pitchFamily="50" charset="-128"/>
              </a:rPr>
              <a:t>多くの説明を短期間に理解するのは困難</a:t>
            </a:r>
            <a:endParaRPr kumimoji="1" lang="en-US" altLang="ja-JP" sz="2200" dirty="0">
              <a:solidFill>
                <a:schemeClr val="tx1"/>
              </a:solidFill>
              <a:latin typeface="メイリオ" panose="020B0604030504040204" pitchFamily="50" charset="-128"/>
              <a:ea typeface="メイリオ" panose="020B0604030504040204" pitchFamily="50" charset="-128"/>
            </a:endParaRPr>
          </a:p>
          <a:p>
            <a:pPr marL="542925" lvl="1" indent="-277813">
              <a:buFont typeface="Arial" panose="020B0604020202020204" pitchFamily="34" charset="0"/>
              <a:buChar char="•"/>
            </a:pPr>
            <a:r>
              <a:rPr kumimoji="1" lang="ja-JP" altLang="en-US" sz="2200" dirty="0">
                <a:solidFill>
                  <a:schemeClr val="tx1"/>
                </a:solidFill>
                <a:latin typeface="メイリオ" panose="020B0604030504040204" pitchFamily="50" charset="-128"/>
                <a:ea typeface="メイリオ" panose="020B0604030504040204" pitchFamily="50" charset="-128"/>
              </a:rPr>
              <a:t>すぐに今後の生活をイメージできない</a:t>
            </a:r>
            <a:endParaRPr kumimoji="1" lang="en-US" altLang="ja-JP" sz="2200" dirty="0">
              <a:solidFill>
                <a:schemeClr val="tx1"/>
              </a:solidFill>
              <a:latin typeface="メイリオ" panose="020B0604030504040204" pitchFamily="50" charset="-128"/>
              <a:ea typeface="メイリオ" panose="020B0604030504040204" pitchFamily="50" charset="-128"/>
            </a:endParaRPr>
          </a:p>
          <a:p>
            <a:pPr marL="542925" lvl="1" indent="-277813">
              <a:buFont typeface="Arial" panose="020B0604020202020204" pitchFamily="34" charset="0"/>
              <a:buChar char="•"/>
            </a:pPr>
            <a:r>
              <a:rPr kumimoji="1" lang="ja-JP" altLang="en-US" sz="2200" dirty="0">
                <a:solidFill>
                  <a:schemeClr val="tx1"/>
                </a:solidFill>
                <a:latin typeface="メイリオ" panose="020B0604030504040204" pitchFamily="50" charset="-128"/>
                <a:ea typeface="メイリオ" panose="020B0604030504040204" pitchFamily="50" charset="-128"/>
              </a:rPr>
              <a:t>幅広い疑問や心配事の適切な解決法を</a:t>
            </a:r>
            <a:endParaRPr kumimoji="1" lang="en-US" altLang="ja-JP" sz="2200" dirty="0">
              <a:solidFill>
                <a:schemeClr val="tx1"/>
              </a:solidFill>
              <a:latin typeface="メイリオ" panose="020B0604030504040204" pitchFamily="50" charset="-128"/>
              <a:ea typeface="メイリオ" panose="020B0604030504040204" pitchFamily="50" charset="-128"/>
            </a:endParaRPr>
          </a:p>
          <a:p>
            <a:pPr marL="542925" lvl="1" indent="-277813"/>
            <a:r>
              <a:rPr kumimoji="1" lang="ja-JP" altLang="en-US" sz="2200" dirty="0">
                <a:solidFill>
                  <a:schemeClr val="tx1"/>
                </a:solidFill>
                <a:latin typeface="メイリオ" panose="020B0604030504040204" pitchFamily="50" charset="-128"/>
                <a:ea typeface="メイリオ" panose="020B0604030504040204" pitchFamily="50" charset="-128"/>
              </a:rPr>
              <a:t>　リサーチするのは困難</a:t>
            </a:r>
            <a:endParaRPr kumimoji="1" lang="en-US" altLang="ja-JP" sz="2200" dirty="0">
              <a:solidFill>
                <a:schemeClr val="tx1"/>
              </a:solidFill>
              <a:latin typeface="メイリオ" panose="020B0604030504040204" pitchFamily="50" charset="-128"/>
              <a:ea typeface="メイリオ" panose="020B0604030504040204" pitchFamily="50" charset="-128"/>
            </a:endParaRPr>
          </a:p>
        </p:txBody>
      </p:sp>
      <p:sp>
        <p:nvSpPr>
          <p:cNvPr id="10" name="矢印: 右 9">
            <a:extLst>
              <a:ext uri="{FF2B5EF4-FFF2-40B4-BE49-F238E27FC236}">
                <a16:creationId xmlns:a16="http://schemas.microsoft.com/office/drawing/2014/main" id="{01B85AB5-2644-401A-8DEC-FF7DEA6F452C}"/>
              </a:ext>
            </a:extLst>
          </p:cNvPr>
          <p:cNvSpPr/>
          <p:nvPr/>
        </p:nvSpPr>
        <p:spPr>
          <a:xfrm>
            <a:off x="7056382" y="2197833"/>
            <a:ext cx="716037" cy="1121769"/>
          </a:xfrm>
          <a:prstGeom prst="rightArrow">
            <a:avLst/>
          </a:prstGeom>
          <a:solidFill>
            <a:schemeClr val="accent4">
              <a:lumMod val="20000"/>
              <a:lumOff val="8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11" name="四角形: 角を丸くする 10">
            <a:extLst>
              <a:ext uri="{FF2B5EF4-FFF2-40B4-BE49-F238E27FC236}">
                <a16:creationId xmlns:a16="http://schemas.microsoft.com/office/drawing/2014/main" id="{03C83133-5678-4140-AE65-B25FB04359FD}"/>
              </a:ext>
            </a:extLst>
          </p:cNvPr>
          <p:cNvSpPr/>
          <p:nvPr/>
        </p:nvSpPr>
        <p:spPr>
          <a:xfrm>
            <a:off x="7848635" y="1047113"/>
            <a:ext cx="4221214" cy="3337445"/>
          </a:xfrm>
          <a:prstGeom prst="round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rtlCol="0" anchor="ctr"/>
          <a:lstStyle/>
          <a:p>
            <a:pPr marL="0" indent="0">
              <a:buNone/>
            </a:pPr>
            <a:r>
              <a:rPr lang="ja-JP" altLang="en-US" sz="2800" b="1" dirty="0">
                <a:solidFill>
                  <a:srgbClr val="FF0000"/>
                </a:solidFill>
                <a:latin typeface="メイリオ" panose="020B0604030504040204" pitchFamily="50" charset="-128"/>
                <a:ea typeface="メイリオ" panose="020B0604030504040204" pitchFamily="50" charset="-128"/>
              </a:rPr>
              <a:t>しかし・・・</a:t>
            </a:r>
            <a:endParaRPr lang="en-US" altLang="ja-JP" sz="2800" b="1" dirty="0">
              <a:solidFill>
                <a:srgbClr val="FF0000"/>
              </a:solidFill>
              <a:latin typeface="メイリオ" panose="020B0604030504040204" pitchFamily="50" charset="-128"/>
              <a:ea typeface="メイリオ" panose="020B0604030504040204" pitchFamily="50" charset="-128"/>
            </a:endParaRPr>
          </a:p>
          <a:p>
            <a:pPr marL="265113" indent="-265113">
              <a:spcBef>
                <a:spcPts val="600"/>
              </a:spcBef>
            </a:pPr>
            <a:r>
              <a:rPr lang="ja-JP" altLang="en-US" sz="2200" b="1" dirty="0">
                <a:solidFill>
                  <a:schemeClr val="tx1"/>
                </a:solidFill>
                <a:latin typeface="メイリオ" panose="020B0604030504040204" pitchFamily="50" charset="-128"/>
                <a:ea typeface="メイリオ" panose="020B0604030504040204" pitchFamily="50" charset="-128"/>
              </a:rPr>
              <a:t>「相談支援センターを</a:t>
            </a:r>
            <a:endParaRPr lang="en-US" altLang="ja-JP" sz="2200" b="1" dirty="0">
              <a:solidFill>
                <a:schemeClr val="tx1"/>
              </a:solidFill>
              <a:latin typeface="メイリオ" panose="020B0604030504040204" pitchFamily="50" charset="-128"/>
              <a:ea typeface="メイリオ" panose="020B0604030504040204" pitchFamily="50" charset="-128"/>
            </a:endParaRPr>
          </a:p>
          <a:p>
            <a:pPr marL="265113" indent="-265113"/>
            <a:r>
              <a:rPr lang="ja-JP" altLang="en-US" sz="2200" b="1" dirty="0">
                <a:solidFill>
                  <a:schemeClr val="tx1"/>
                </a:solidFill>
                <a:latin typeface="メイリオ" panose="020B0604030504040204" pitchFamily="50" charset="-128"/>
                <a:ea typeface="メイリオ" panose="020B0604030504040204" pitchFamily="50" charset="-128"/>
              </a:rPr>
              <a:t>　　　　　　　　知らない」</a:t>
            </a:r>
            <a:endParaRPr lang="en-US" altLang="ja-JP" sz="2200" b="1" dirty="0">
              <a:solidFill>
                <a:schemeClr val="tx1"/>
              </a:solidFill>
              <a:latin typeface="メイリオ" panose="020B0604030504040204" pitchFamily="50" charset="-128"/>
              <a:ea typeface="メイリオ" panose="020B0604030504040204" pitchFamily="50" charset="-128"/>
            </a:endParaRPr>
          </a:p>
          <a:p>
            <a:pPr marL="265113" indent="-265113">
              <a:spcBef>
                <a:spcPts val="600"/>
              </a:spcBef>
            </a:pPr>
            <a:r>
              <a:rPr lang="ja-JP" altLang="en-US" sz="2200" dirty="0">
                <a:solidFill>
                  <a:schemeClr val="tx1"/>
                </a:solidFill>
                <a:latin typeface="メイリオ" panose="020B0604030504040204" pitchFamily="50" charset="-128"/>
                <a:ea typeface="メイリオ" panose="020B0604030504040204" pitchFamily="50" charset="-128"/>
              </a:rPr>
              <a:t>「何を相談したらいいのか</a:t>
            </a:r>
            <a:endParaRPr lang="en-US" altLang="ja-JP" sz="2200" dirty="0">
              <a:solidFill>
                <a:schemeClr val="tx1"/>
              </a:solidFill>
              <a:latin typeface="メイリオ" panose="020B0604030504040204" pitchFamily="50" charset="-128"/>
              <a:ea typeface="メイリオ" panose="020B0604030504040204" pitchFamily="50" charset="-128"/>
            </a:endParaRPr>
          </a:p>
          <a:p>
            <a:pPr marL="265113" indent="-265113"/>
            <a:r>
              <a:rPr lang="ja-JP" altLang="en-US" sz="2200" dirty="0">
                <a:solidFill>
                  <a:schemeClr val="tx1"/>
                </a:solidFill>
                <a:latin typeface="メイリオ" panose="020B0604030504040204" pitchFamily="50" charset="-128"/>
                <a:ea typeface="メイリオ" panose="020B0604030504040204" pitchFamily="50" charset="-128"/>
              </a:rPr>
              <a:t>　                  わからない」</a:t>
            </a:r>
            <a:endParaRPr lang="en-US" altLang="ja-JP" sz="2200" dirty="0">
              <a:solidFill>
                <a:schemeClr val="tx1"/>
              </a:solidFill>
              <a:latin typeface="メイリオ" panose="020B0604030504040204" pitchFamily="50" charset="-128"/>
              <a:ea typeface="メイリオ" panose="020B0604030504040204" pitchFamily="50" charset="-128"/>
            </a:endParaRPr>
          </a:p>
          <a:p>
            <a:pPr marL="265113" indent="-265113">
              <a:spcBef>
                <a:spcPts val="600"/>
              </a:spcBef>
            </a:pPr>
            <a:r>
              <a:rPr lang="ja-JP" altLang="en-US" sz="2200" dirty="0">
                <a:solidFill>
                  <a:schemeClr val="tx1"/>
                </a:solidFill>
                <a:latin typeface="メイリオ" panose="020B0604030504040204" pitchFamily="50" charset="-128"/>
                <a:ea typeface="メイリオ" panose="020B0604030504040204" pitchFamily="50" charset="-128"/>
              </a:rPr>
              <a:t>「こんなつまらないことを</a:t>
            </a:r>
            <a:endParaRPr lang="en-US" altLang="ja-JP" sz="2200" dirty="0">
              <a:solidFill>
                <a:schemeClr val="tx1"/>
              </a:solidFill>
              <a:latin typeface="メイリオ" panose="020B0604030504040204" pitchFamily="50" charset="-128"/>
              <a:ea typeface="メイリオ" panose="020B0604030504040204" pitchFamily="50" charset="-128"/>
            </a:endParaRPr>
          </a:p>
          <a:p>
            <a:pPr marL="265113" indent="-265113"/>
            <a:r>
              <a:rPr lang="ja-JP" altLang="en-US" sz="2200" dirty="0">
                <a:solidFill>
                  <a:schemeClr val="tx1"/>
                </a:solidFill>
                <a:latin typeface="メイリオ" panose="020B0604030504040204" pitchFamily="50" charset="-128"/>
                <a:ea typeface="メイリオ" panose="020B0604030504040204" pitchFamily="50" charset="-128"/>
              </a:rPr>
              <a:t>　　   聞いていいのかな？」</a:t>
            </a:r>
            <a:endParaRPr lang="en-US" altLang="ja-JP" sz="2200" dirty="0">
              <a:solidFill>
                <a:schemeClr val="tx1"/>
              </a:solidFill>
              <a:latin typeface="メイリオ" panose="020B0604030504040204" pitchFamily="50" charset="-128"/>
              <a:ea typeface="メイリオ" panose="020B0604030504040204" pitchFamily="50" charset="-128"/>
            </a:endParaRPr>
          </a:p>
          <a:p>
            <a:pPr marL="265113" indent="-265113">
              <a:spcBef>
                <a:spcPts val="600"/>
              </a:spcBef>
            </a:pPr>
            <a:r>
              <a:rPr lang="ja-JP" altLang="en-US" sz="2200" dirty="0">
                <a:solidFill>
                  <a:schemeClr val="tx1"/>
                </a:solidFill>
                <a:latin typeface="メイリオ" panose="020B0604030504040204" pitchFamily="50" charset="-128"/>
                <a:ea typeface="メイリオ" panose="020B0604030504040204" pitchFamily="50" charset="-128"/>
              </a:rPr>
              <a:t>「相談料がかかるのかな？」</a:t>
            </a:r>
            <a:endParaRPr lang="en-US" altLang="ja-JP" sz="2200" dirty="0">
              <a:solidFill>
                <a:schemeClr val="tx1"/>
              </a:solidFill>
              <a:latin typeface="メイリオ" panose="020B0604030504040204" pitchFamily="50" charset="-128"/>
              <a:ea typeface="メイリオ" panose="020B0604030504040204" pitchFamily="50" charset="-128"/>
            </a:endParaRPr>
          </a:p>
        </p:txBody>
      </p:sp>
      <p:sp>
        <p:nvSpPr>
          <p:cNvPr id="13" name="テキスト ボックス 12">
            <a:extLst>
              <a:ext uri="{FF2B5EF4-FFF2-40B4-BE49-F238E27FC236}">
                <a16:creationId xmlns:a16="http://schemas.microsoft.com/office/drawing/2014/main" id="{DFDF96E9-F8E7-4A33-9901-54BB34675662}"/>
              </a:ext>
            </a:extLst>
          </p:cNvPr>
          <p:cNvSpPr txBox="1"/>
          <p:nvPr/>
        </p:nvSpPr>
        <p:spPr>
          <a:xfrm>
            <a:off x="7772419" y="164253"/>
            <a:ext cx="4221214" cy="954107"/>
          </a:xfrm>
          <a:prstGeom prst="rect">
            <a:avLst/>
          </a:prstGeom>
          <a:noFill/>
        </p:spPr>
        <p:txBody>
          <a:bodyPr wrap="square" rtlCol="0">
            <a:spAutoFit/>
          </a:bodyPr>
          <a:lstStyle/>
          <a:p>
            <a:pPr algn="ctr"/>
            <a:r>
              <a:rPr kumimoji="1" lang="ja-JP" altLang="en-US" sz="2800" b="1" dirty="0">
                <a:solidFill>
                  <a:srgbClr val="FF0000"/>
                </a:solidFill>
                <a:latin typeface="メイリオ" panose="020B0604030504040204" pitchFamily="50" charset="-128"/>
                <a:ea typeface="メイリオ" panose="020B0604030504040204" pitchFamily="50" charset="-128"/>
              </a:rPr>
              <a:t>相談支援センターの</a:t>
            </a:r>
            <a:endParaRPr kumimoji="1" lang="en-US" altLang="ja-JP" sz="2800" b="1" dirty="0">
              <a:solidFill>
                <a:srgbClr val="FF0000"/>
              </a:solidFill>
              <a:latin typeface="メイリオ" panose="020B0604030504040204" pitchFamily="50" charset="-128"/>
              <a:ea typeface="メイリオ" panose="020B0604030504040204" pitchFamily="50" charset="-128"/>
            </a:endParaRPr>
          </a:p>
          <a:p>
            <a:pPr algn="ctr"/>
            <a:r>
              <a:rPr kumimoji="1" lang="ja-JP" altLang="en-US" sz="2800" b="1" dirty="0">
                <a:solidFill>
                  <a:srgbClr val="FF0000"/>
                </a:solidFill>
                <a:latin typeface="メイリオ" panose="020B0604030504040204" pitchFamily="50" charset="-128"/>
                <a:ea typeface="メイリオ" panose="020B0604030504040204" pitchFamily="50" charset="-128"/>
              </a:rPr>
              <a:t>出番です！</a:t>
            </a:r>
          </a:p>
        </p:txBody>
      </p:sp>
      <p:sp>
        <p:nvSpPr>
          <p:cNvPr id="3" name="正方形/長方形 2">
            <a:extLst>
              <a:ext uri="{FF2B5EF4-FFF2-40B4-BE49-F238E27FC236}">
                <a16:creationId xmlns:a16="http://schemas.microsoft.com/office/drawing/2014/main" id="{1723BE16-2160-4E9C-B2AF-58572923FEBA}"/>
              </a:ext>
            </a:extLst>
          </p:cNvPr>
          <p:cNvSpPr/>
          <p:nvPr/>
        </p:nvSpPr>
        <p:spPr>
          <a:xfrm>
            <a:off x="93756" y="4525341"/>
            <a:ext cx="12004488" cy="229427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90000"/>
              </a:lnSpc>
              <a:spcAft>
                <a:spcPts val="600"/>
              </a:spcAft>
            </a:pPr>
            <a:endParaRPr lang="en-US" altLang="ja-JP" b="1" kern="100" dirty="0">
              <a:solidFill>
                <a:schemeClr val="tx2"/>
              </a:solidFill>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2" name="テキスト ボックス 11">
            <a:extLst>
              <a:ext uri="{FF2B5EF4-FFF2-40B4-BE49-F238E27FC236}">
                <a16:creationId xmlns:a16="http://schemas.microsoft.com/office/drawing/2014/main" id="{211266B8-ACB2-44EB-B6FC-829E1EB73D5D}"/>
              </a:ext>
            </a:extLst>
          </p:cNvPr>
          <p:cNvSpPr txBox="1"/>
          <p:nvPr/>
        </p:nvSpPr>
        <p:spPr>
          <a:xfrm>
            <a:off x="5975740" y="4896394"/>
            <a:ext cx="6122504" cy="1952842"/>
          </a:xfrm>
          <a:prstGeom prst="rect">
            <a:avLst/>
          </a:prstGeom>
          <a:noFill/>
        </p:spPr>
        <p:txBody>
          <a:bodyPr wrap="square">
            <a:spAutoFit/>
          </a:bodyPr>
          <a:lstStyle/>
          <a:p>
            <a:pPr marL="450850" indent="-185738" algn="just">
              <a:lnSpc>
                <a:spcPct val="90000"/>
              </a:lnSpc>
              <a:spcBef>
                <a:spcPts val="300"/>
              </a:spcBef>
              <a:buFont typeface="Wingdings" panose="05000000000000000000" pitchFamily="2" charset="2"/>
              <a:buChar char="l"/>
            </a:pPr>
            <a:r>
              <a:rPr lang="ja-JP" altLang="ja-JP" sz="1800" kern="100" dirty="0">
                <a:solidFill>
                  <a:schemeClr val="tx2"/>
                </a:solidFill>
                <a:effectLst/>
                <a:latin typeface="Meiryo UI" panose="020B0604030504040204" pitchFamily="50" charset="-128"/>
                <a:ea typeface="Meiryo UI" panose="020B0604030504040204" pitchFamily="50" charset="-128"/>
                <a:cs typeface="Times New Roman" panose="02020603050405020304" pitchFamily="18" charset="0"/>
              </a:rPr>
              <a:t>医師の話の理解を助け</a:t>
            </a:r>
            <a:r>
              <a:rPr lang="ja-JP" altLang="en-US" sz="1800" kern="100" dirty="0">
                <a:solidFill>
                  <a:schemeClr val="tx2"/>
                </a:solidFill>
                <a:effectLst/>
                <a:latin typeface="Meiryo UI" panose="020B0604030504040204" pitchFamily="50" charset="-128"/>
                <a:ea typeface="Meiryo UI" panose="020B0604030504040204" pitchFamily="50" charset="-128"/>
                <a:cs typeface="Times New Roman" panose="02020603050405020304" pitchFamily="18" charset="0"/>
              </a:rPr>
              <a:t>たり、</a:t>
            </a:r>
            <a:r>
              <a:rPr lang="ja-JP" altLang="ja-JP" sz="1800" kern="100" dirty="0">
                <a:solidFill>
                  <a:schemeClr val="tx2"/>
                </a:solidFill>
                <a:effectLst/>
                <a:latin typeface="Meiryo UI" panose="020B0604030504040204" pitchFamily="50" charset="-128"/>
                <a:ea typeface="Meiryo UI" panose="020B0604030504040204" pitchFamily="50" charset="-128"/>
                <a:cs typeface="Times New Roman" panose="02020603050405020304" pitchFamily="18" charset="0"/>
              </a:rPr>
              <a:t>説明の補完を</a:t>
            </a:r>
            <a:r>
              <a:rPr lang="ja-JP" altLang="en-US" sz="1800" kern="100" dirty="0">
                <a:solidFill>
                  <a:schemeClr val="tx2"/>
                </a:solidFill>
                <a:effectLst/>
                <a:latin typeface="Meiryo UI" panose="020B0604030504040204" pitchFamily="50" charset="-128"/>
                <a:ea typeface="Meiryo UI" panose="020B0604030504040204" pitchFamily="50" charset="-128"/>
                <a:cs typeface="Times New Roman" panose="02020603050405020304" pitchFamily="18" charset="0"/>
              </a:rPr>
              <a:t>します</a:t>
            </a:r>
            <a:endParaRPr lang="en-US" altLang="ja-JP" sz="1800" kern="100" dirty="0">
              <a:solidFill>
                <a:schemeClr val="tx2"/>
              </a:solidFill>
              <a:effectLst/>
              <a:latin typeface="Meiryo UI" panose="020B0604030504040204" pitchFamily="50" charset="-128"/>
              <a:ea typeface="Meiryo UI" panose="020B0604030504040204" pitchFamily="50" charset="-128"/>
              <a:cs typeface="Times New Roman" panose="02020603050405020304" pitchFamily="18" charset="0"/>
            </a:endParaRPr>
          </a:p>
          <a:p>
            <a:pPr marL="450850" indent="-185738" algn="just">
              <a:lnSpc>
                <a:spcPct val="90000"/>
              </a:lnSpc>
              <a:spcBef>
                <a:spcPts val="300"/>
              </a:spcBef>
              <a:buFont typeface="Wingdings" panose="05000000000000000000" pitchFamily="2" charset="2"/>
              <a:buChar char="l"/>
            </a:pPr>
            <a:r>
              <a:rPr lang="ja-JP" altLang="ja-JP" sz="1800" kern="100" dirty="0">
                <a:solidFill>
                  <a:schemeClr val="tx2"/>
                </a:solidFill>
                <a:effectLst/>
                <a:latin typeface="Meiryo UI" panose="020B0604030504040204" pitchFamily="50" charset="-128"/>
                <a:ea typeface="Meiryo UI" panose="020B0604030504040204" pitchFamily="50" charset="-128"/>
                <a:cs typeface="Times New Roman" panose="02020603050405020304" pitchFamily="18" charset="0"/>
              </a:rPr>
              <a:t>必要な情報や支援を探す手伝いを</a:t>
            </a:r>
            <a:r>
              <a:rPr lang="ja-JP" altLang="en-US" sz="1800" kern="100" dirty="0">
                <a:solidFill>
                  <a:schemeClr val="tx2"/>
                </a:solidFill>
                <a:effectLst/>
                <a:latin typeface="Meiryo UI" panose="020B0604030504040204" pitchFamily="50" charset="-128"/>
                <a:ea typeface="Meiryo UI" panose="020B0604030504040204" pitchFamily="50" charset="-128"/>
                <a:cs typeface="Times New Roman" panose="02020603050405020304" pitchFamily="18" charset="0"/>
              </a:rPr>
              <a:t>したり</a:t>
            </a:r>
            <a:r>
              <a:rPr lang="ja-JP" altLang="ja-JP" sz="1800" kern="100" dirty="0">
                <a:solidFill>
                  <a:schemeClr val="tx2"/>
                </a:solidFill>
                <a:effectLst/>
                <a:latin typeface="Meiryo UI" panose="020B0604030504040204" pitchFamily="50" charset="-128"/>
                <a:ea typeface="Meiryo UI" panose="020B0604030504040204" pitchFamily="50" charset="-128"/>
                <a:cs typeface="Times New Roman" panose="02020603050405020304" pitchFamily="18" charset="0"/>
              </a:rPr>
              <a:t>、医師に聞きたいことを一緒に整理します</a:t>
            </a:r>
            <a:endParaRPr lang="en-US" altLang="ja-JP" sz="1800" kern="100" dirty="0">
              <a:solidFill>
                <a:schemeClr val="tx2"/>
              </a:solidFill>
              <a:effectLst/>
              <a:latin typeface="Meiryo UI" panose="020B0604030504040204" pitchFamily="50" charset="-128"/>
              <a:ea typeface="Meiryo UI" panose="020B0604030504040204" pitchFamily="50" charset="-128"/>
              <a:cs typeface="Times New Roman" panose="02020603050405020304" pitchFamily="18" charset="0"/>
            </a:endParaRPr>
          </a:p>
          <a:p>
            <a:pPr marL="450850" indent="-185738" algn="just">
              <a:lnSpc>
                <a:spcPct val="90000"/>
              </a:lnSpc>
              <a:spcBef>
                <a:spcPts val="300"/>
              </a:spcBef>
              <a:buFont typeface="Wingdings" panose="05000000000000000000" pitchFamily="2" charset="2"/>
              <a:buChar char="l"/>
            </a:pPr>
            <a:r>
              <a:rPr lang="ja-JP" altLang="ja-JP" sz="1800" kern="100" dirty="0">
                <a:solidFill>
                  <a:schemeClr val="tx2"/>
                </a:solidFill>
                <a:effectLst/>
                <a:latin typeface="Meiryo UI" panose="020B0604030504040204" pitchFamily="50" charset="-128"/>
                <a:ea typeface="Meiryo UI" panose="020B0604030504040204" pitchFamily="50" charset="-128"/>
                <a:cs typeface="Times New Roman" panose="02020603050405020304" pitchFamily="18" charset="0"/>
              </a:rPr>
              <a:t>医療費や使える医療制度の説明をし、必要な支援やサービスを提案します</a:t>
            </a:r>
            <a:endParaRPr lang="en-US" altLang="ja-JP" sz="1800" kern="100" dirty="0">
              <a:solidFill>
                <a:schemeClr val="tx2"/>
              </a:solidFill>
              <a:effectLst/>
              <a:latin typeface="Meiryo UI" panose="020B0604030504040204" pitchFamily="50" charset="-128"/>
              <a:ea typeface="Meiryo UI" panose="020B0604030504040204" pitchFamily="50" charset="-128"/>
              <a:cs typeface="Times New Roman" panose="02020603050405020304" pitchFamily="18" charset="0"/>
            </a:endParaRPr>
          </a:p>
          <a:p>
            <a:pPr marL="450850" indent="-185738" algn="just">
              <a:lnSpc>
                <a:spcPct val="90000"/>
              </a:lnSpc>
              <a:spcBef>
                <a:spcPts val="300"/>
              </a:spcBef>
              <a:buFont typeface="Wingdings" panose="05000000000000000000" pitchFamily="2" charset="2"/>
              <a:buChar char="l"/>
            </a:pPr>
            <a:r>
              <a:rPr lang="ja-JP" altLang="ja-JP" sz="1800" kern="100" dirty="0">
                <a:solidFill>
                  <a:schemeClr val="tx2"/>
                </a:solidFill>
                <a:effectLst/>
                <a:latin typeface="Meiryo UI" panose="020B0604030504040204" pitchFamily="50" charset="-128"/>
                <a:ea typeface="Meiryo UI" panose="020B0604030504040204" pitchFamily="50" charset="-128"/>
                <a:cs typeface="Times New Roman" panose="02020603050405020304" pitchFamily="18" charset="0"/>
              </a:rPr>
              <a:t>自施設で対応困難な場合には、対応できる院外の窓口へ</a:t>
            </a:r>
            <a:r>
              <a:rPr lang="ja-JP" altLang="en-US" sz="1800" kern="100" dirty="0">
                <a:solidFill>
                  <a:schemeClr val="tx2"/>
                </a:solidFill>
                <a:effectLst/>
                <a:latin typeface="Meiryo UI" panose="020B0604030504040204" pitchFamily="50" charset="-128"/>
                <a:ea typeface="Meiryo UI" panose="020B0604030504040204" pitchFamily="50" charset="-128"/>
                <a:cs typeface="Times New Roman" panose="02020603050405020304" pitchFamily="18" charset="0"/>
              </a:rPr>
              <a:t>の</a:t>
            </a:r>
            <a:r>
              <a:rPr lang="ja-JP" altLang="ja-JP" sz="1800" kern="100" dirty="0">
                <a:solidFill>
                  <a:schemeClr val="tx2"/>
                </a:solidFill>
                <a:effectLst/>
                <a:latin typeface="Meiryo UI" panose="020B0604030504040204" pitchFamily="50" charset="-128"/>
                <a:ea typeface="Meiryo UI" panose="020B0604030504040204" pitchFamily="50" charset="-128"/>
                <a:cs typeface="Times New Roman" panose="02020603050405020304" pitchFamily="18" charset="0"/>
              </a:rPr>
              <a:t>橋渡し、転院先や退院後の療養先を探</a:t>
            </a:r>
            <a:r>
              <a:rPr lang="ja-JP" altLang="en-US" sz="1800" kern="100" dirty="0">
                <a:solidFill>
                  <a:schemeClr val="tx2"/>
                </a:solidFill>
                <a:effectLst/>
                <a:latin typeface="Meiryo UI" panose="020B0604030504040204" pitchFamily="50" charset="-128"/>
                <a:ea typeface="Meiryo UI" panose="020B0604030504040204" pitchFamily="50" charset="-128"/>
                <a:cs typeface="Times New Roman" panose="02020603050405020304" pitchFamily="18" charset="0"/>
              </a:rPr>
              <a:t>します</a:t>
            </a:r>
            <a:endParaRPr kumimoji="1" lang="ja-JP" altLang="en-US" sz="1800" dirty="0">
              <a:solidFill>
                <a:schemeClr val="tx2"/>
              </a:solidFill>
              <a:latin typeface="Meiryo UI" panose="020B0604030504040204" pitchFamily="50" charset="-128"/>
              <a:ea typeface="Meiryo UI" panose="020B0604030504040204" pitchFamily="50" charset="-128"/>
            </a:endParaRPr>
          </a:p>
        </p:txBody>
      </p:sp>
      <p:sp>
        <p:nvSpPr>
          <p:cNvPr id="14" name="テキスト ボックス 13">
            <a:extLst>
              <a:ext uri="{FF2B5EF4-FFF2-40B4-BE49-F238E27FC236}">
                <a16:creationId xmlns:a16="http://schemas.microsoft.com/office/drawing/2014/main" id="{513439DE-C8FD-48D3-A097-D8206F6A0128}"/>
              </a:ext>
            </a:extLst>
          </p:cNvPr>
          <p:cNvSpPr txBox="1"/>
          <p:nvPr/>
        </p:nvSpPr>
        <p:spPr>
          <a:xfrm>
            <a:off x="-26504" y="4931411"/>
            <a:ext cx="6122504" cy="1569660"/>
          </a:xfrm>
          <a:prstGeom prst="rect">
            <a:avLst/>
          </a:prstGeom>
          <a:noFill/>
        </p:spPr>
        <p:txBody>
          <a:bodyPr wrap="square">
            <a:spAutoFit/>
          </a:bodyPr>
          <a:lstStyle/>
          <a:p>
            <a:pPr marL="450850" indent="-185738" algn="just">
              <a:lnSpc>
                <a:spcPct val="90000"/>
              </a:lnSpc>
              <a:spcBef>
                <a:spcPts val="600"/>
              </a:spcBef>
              <a:buFont typeface="Wingdings" panose="05000000000000000000" pitchFamily="2" charset="2"/>
              <a:buChar char="l"/>
            </a:pPr>
            <a:r>
              <a:rPr lang="ja-JP" altLang="ja-JP" sz="1800" kern="100" dirty="0">
                <a:solidFill>
                  <a:schemeClr val="tx2"/>
                </a:solidFill>
                <a:effectLst/>
                <a:latin typeface="Meiryo UI" panose="020B0604030504040204" pitchFamily="50" charset="-128"/>
                <a:ea typeface="Meiryo UI" panose="020B0604030504040204" pitchFamily="50" charset="-128"/>
                <a:cs typeface="Times New Roman" panose="02020603050405020304" pitchFamily="18" charset="0"/>
              </a:rPr>
              <a:t>その病院にかかっていなくても利用でき</a:t>
            </a:r>
            <a:r>
              <a:rPr lang="ja-JP" altLang="en-US" sz="1800" kern="100" dirty="0">
                <a:solidFill>
                  <a:schemeClr val="tx2"/>
                </a:solidFill>
                <a:effectLst/>
                <a:latin typeface="Meiryo UI" panose="020B0604030504040204" pitchFamily="50" charset="-128"/>
                <a:ea typeface="Meiryo UI" panose="020B0604030504040204" pitchFamily="50" charset="-128"/>
                <a:cs typeface="Times New Roman" panose="02020603050405020304" pitchFamily="18" charset="0"/>
              </a:rPr>
              <a:t>ます</a:t>
            </a:r>
            <a:endParaRPr lang="en-US" altLang="ja-JP" sz="1800" kern="100" dirty="0">
              <a:solidFill>
                <a:schemeClr val="tx2"/>
              </a:solidFill>
              <a:effectLst/>
              <a:latin typeface="Meiryo UI" panose="020B0604030504040204" pitchFamily="50" charset="-128"/>
              <a:ea typeface="Meiryo UI" panose="020B0604030504040204" pitchFamily="50" charset="-128"/>
              <a:cs typeface="Times New Roman" panose="02020603050405020304" pitchFamily="18" charset="0"/>
            </a:endParaRPr>
          </a:p>
          <a:p>
            <a:pPr marL="450850" indent="-185738" algn="just">
              <a:lnSpc>
                <a:spcPct val="90000"/>
              </a:lnSpc>
              <a:spcBef>
                <a:spcPts val="600"/>
              </a:spcBef>
              <a:buFont typeface="Wingdings" panose="05000000000000000000" pitchFamily="2" charset="2"/>
              <a:buChar char="l"/>
            </a:pPr>
            <a:r>
              <a:rPr lang="ja-JP" altLang="ja-JP" sz="1800" kern="100" dirty="0">
                <a:solidFill>
                  <a:schemeClr val="tx2"/>
                </a:solidFill>
                <a:effectLst/>
                <a:latin typeface="Meiryo UI" panose="020B0604030504040204" pitchFamily="50" charset="-128"/>
                <a:ea typeface="Meiryo UI" panose="020B0604030504040204" pitchFamily="50" charset="-128"/>
                <a:cs typeface="Times New Roman" panose="02020603050405020304" pitchFamily="18" charset="0"/>
              </a:rPr>
              <a:t>患者だけでなく、家族や友人など誰でも利用でき</a:t>
            </a:r>
            <a:r>
              <a:rPr lang="ja-JP" altLang="en-US" sz="1800" kern="100" dirty="0">
                <a:solidFill>
                  <a:schemeClr val="tx2"/>
                </a:solidFill>
                <a:effectLst/>
                <a:latin typeface="Meiryo UI" panose="020B0604030504040204" pitchFamily="50" charset="-128"/>
                <a:ea typeface="Meiryo UI" panose="020B0604030504040204" pitchFamily="50" charset="-128"/>
                <a:cs typeface="Times New Roman" panose="02020603050405020304" pitchFamily="18" charset="0"/>
              </a:rPr>
              <a:t>ます</a:t>
            </a:r>
            <a:endParaRPr lang="ja-JP" altLang="ja-JP" sz="1800" kern="100" dirty="0">
              <a:solidFill>
                <a:schemeClr val="tx2"/>
              </a:solidFill>
              <a:effectLst/>
              <a:latin typeface="Meiryo UI" panose="020B0604030504040204" pitchFamily="50" charset="-128"/>
              <a:ea typeface="Meiryo UI" panose="020B0604030504040204" pitchFamily="50" charset="-128"/>
              <a:cs typeface="Times New Roman" panose="02020603050405020304" pitchFamily="18" charset="0"/>
            </a:endParaRPr>
          </a:p>
          <a:p>
            <a:pPr marL="450850" indent="-185738" algn="just">
              <a:lnSpc>
                <a:spcPct val="90000"/>
              </a:lnSpc>
              <a:spcBef>
                <a:spcPts val="600"/>
              </a:spcBef>
              <a:buFont typeface="Wingdings" panose="05000000000000000000" pitchFamily="2" charset="2"/>
              <a:buChar char="l"/>
            </a:pPr>
            <a:r>
              <a:rPr lang="ja-JP" altLang="ja-JP" sz="1800" kern="100" dirty="0">
                <a:solidFill>
                  <a:schemeClr val="tx2"/>
                </a:solidFill>
                <a:effectLst/>
                <a:latin typeface="Meiryo UI" panose="020B0604030504040204" pitchFamily="50" charset="-128"/>
                <a:ea typeface="Meiryo UI" panose="020B0604030504040204" pitchFamily="50" charset="-128"/>
                <a:cs typeface="Times New Roman" panose="02020603050405020304" pitchFamily="18" charset="0"/>
              </a:rPr>
              <a:t>安心して利用できるよう相談者の相談内容を、本人の了解なしに主治医をはじめ他の人に伝えることはありません</a:t>
            </a:r>
            <a:endParaRPr lang="en-US" altLang="ja-JP" sz="1800" kern="100" dirty="0">
              <a:solidFill>
                <a:schemeClr val="tx2"/>
              </a:solidFill>
              <a:effectLst/>
              <a:latin typeface="Meiryo UI" panose="020B0604030504040204" pitchFamily="50" charset="-128"/>
              <a:ea typeface="Meiryo UI" panose="020B0604030504040204" pitchFamily="50" charset="-128"/>
              <a:cs typeface="Times New Roman" panose="02020603050405020304" pitchFamily="18" charset="0"/>
            </a:endParaRPr>
          </a:p>
          <a:p>
            <a:pPr marL="450850" indent="-185738" algn="just">
              <a:lnSpc>
                <a:spcPct val="90000"/>
              </a:lnSpc>
              <a:spcBef>
                <a:spcPts val="600"/>
              </a:spcBef>
              <a:buFont typeface="Wingdings" panose="05000000000000000000" pitchFamily="2" charset="2"/>
              <a:buChar char="l"/>
            </a:pPr>
            <a:r>
              <a:rPr lang="ja-JP" altLang="ja-JP" sz="1800" kern="100" dirty="0">
                <a:solidFill>
                  <a:schemeClr val="tx2"/>
                </a:solidFill>
                <a:effectLst/>
                <a:latin typeface="Meiryo UI" panose="020B0604030504040204" pitchFamily="50" charset="-128"/>
                <a:ea typeface="Meiryo UI" panose="020B0604030504040204" pitchFamily="50" charset="-128"/>
                <a:cs typeface="Times New Roman" panose="02020603050405020304" pitchFamily="18" charset="0"/>
              </a:rPr>
              <a:t>相談者の不安など、心理的な支援も行います</a:t>
            </a:r>
            <a:endParaRPr lang="en-US" altLang="ja-JP" sz="1800" kern="100" dirty="0">
              <a:solidFill>
                <a:schemeClr val="tx2"/>
              </a:solidFill>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6" name="テキスト ボックス 15">
            <a:extLst>
              <a:ext uri="{FF2B5EF4-FFF2-40B4-BE49-F238E27FC236}">
                <a16:creationId xmlns:a16="http://schemas.microsoft.com/office/drawing/2014/main" id="{F5E00A03-42E7-4617-B07B-DD36E1A2AB32}"/>
              </a:ext>
            </a:extLst>
          </p:cNvPr>
          <p:cNvSpPr txBox="1"/>
          <p:nvPr/>
        </p:nvSpPr>
        <p:spPr>
          <a:xfrm>
            <a:off x="2862055" y="4562079"/>
            <a:ext cx="6467890" cy="369332"/>
          </a:xfrm>
          <a:prstGeom prst="rect">
            <a:avLst/>
          </a:prstGeom>
          <a:noFill/>
        </p:spPr>
        <p:txBody>
          <a:bodyPr wrap="square">
            <a:spAutoFit/>
          </a:bodyPr>
          <a:lstStyle/>
          <a:p>
            <a:pPr algn="just">
              <a:lnSpc>
                <a:spcPct val="90000"/>
              </a:lnSpc>
              <a:spcAft>
                <a:spcPts val="600"/>
              </a:spcAft>
            </a:pPr>
            <a:r>
              <a:rPr lang="ja-JP" altLang="en-US" b="1" kern="100" dirty="0">
                <a:solidFill>
                  <a:schemeClr val="tx2"/>
                </a:solidFill>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2000" b="1" kern="100" dirty="0">
                <a:solidFill>
                  <a:schemeClr val="tx2"/>
                </a:solidFill>
                <a:effectLst/>
                <a:latin typeface="Meiryo UI" panose="020B0604030504040204" pitchFamily="50" charset="-128"/>
                <a:ea typeface="Meiryo UI" panose="020B0604030504040204" pitchFamily="50" charset="-128"/>
                <a:cs typeface="Times New Roman" panose="02020603050405020304" pitchFamily="18" charset="0"/>
              </a:rPr>
              <a:t>がん相談支援センターで対応すること・できること</a:t>
            </a:r>
            <a:r>
              <a:rPr lang="ja-JP" altLang="en-US" b="1" kern="100" dirty="0">
                <a:solidFill>
                  <a:schemeClr val="tx2"/>
                </a:solidFill>
                <a:effectLst/>
                <a:latin typeface="Meiryo UI" panose="020B0604030504040204" pitchFamily="50" charset="-128"/>
                <a:ea typeface="Meiryo UI" panose="020B0604030504040204" pitchFamily="50" charset="-128"/>
                <a:cs typeface="Times New Roman" panose="02020603050405020304" pitchFamily="18" charset="0"/>
              </a:rPr>
              <a:t>◆◆</a:t>
            </a:r>
            <a:endParaRPr lang="en-US" altLang="ja-JP" b="1" kern="100" dirty="0">
              <a:solidFill>
                <a:schemeClr val="tx2"/>
              </a:solidFill>
              <a:effectLst/>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29561620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タイトル 1">
            <a:extLst>
              <a:ext uri="{FF2B5EF4-FFF2-40B4-BE49-F238E27FC236}">
                <a16:creationId xmlns:a16="http://schemas.microsoft.com/office/drawing/2014/main" id="{ED44B12F-41B1-4BFF-933F-F895133D6B2C}"/>
              </a:ext>
            </a:extLst>
          </p:cNvPr>
          <p:cNvSpPr>
            <a:spLocks noGrp="1"/>
          </p:cNvSpPr>
          <p:nvPr>
            <p:ph type="title"/>
          </p:nvPr>
        </p:nvSpPr>
        <p:spPr>
          <a:xfrm>
            <a:off x="838200" y="148337"/>
            <a:ext cx="10515600" cy="1121769"/>
          </a:xfrm>
        </p:spPr>
        <p:txBody>
          <a:bodyPr>
            <a:normAutofit/>
          </a:bodyPr>
          <a:lstStyle/>
          <a:p>
            <a:r>
              <a:rPr lang="ja-JP" altLang="en-US" sz="4000" b="1" dirty="0">
                <a:solidFill>
                  <a:srgbClr val="002060"/>
                </a:solidFill>
                <a:latin typeface="メイリオ" panose="020B0604030504040204" pitchFamily="50" charset="-128"/>
                <a:ea typeface="メイリオ" panose="020B0604030504040204" pitchFamily="50" charset="-128"/>
              </a:rPr>
              <a:t>冊子作成のコンセプト</a:t>
            </a:r>
            <a:endParaRPr kumimoji="1" lang="ja-JP" altLang="en-US" sz="4000" b="1" dirty="0">
              <a:solidFill>
                <a:srgbClr val="002060"/>
              </a:solidFill>
              <a:latin typeface="メイリオ" panose="020B0604030504040204" pitchFamily="50" charset="-128"/>
              <a:ea typeface="メイリオ" panose="020B0604030504040204" pitchFamily="50" charset="-128"/>
            </a:endParaRPr>
          </a:p>
        </p:txBody>
      </p:sp>
      <p:sp>
        <p:nvSpPr>
          <p:cNvPr id="51" name="コンテンツ プレースホルダー 2">
            <a:extLst>
              <a:ext uri="{FF2B5EF4-FFF2-40B4-BE49-F238E27FC236}">
                <a16:creationId xmlns:a16="http://schemas.microsoft.com/office/drawing/2014/main" id="{6B38066B-1696-42E1-85E7-63706BF07034}"/>
              </a:ext>
            </a:extLst>
          </p:cNvPr>
          <p:cNvSpPr>
            <a:spLocks noGrp="1"/>
          </p:cNvSpPr>
          <p:nvPr>
            <p:ph idx="1"/>
          </p:nvPr>
        </p:nvSpPr>
        <p:spPr>
          <a:xfrm>
            <a:off x="371644" y="1131824"/>
            <a:ext cx="10923933" cy="5577839"/>
          </a:xfrm>
        </p:spPr>
        <p:txBody>
          <a:bodyPr>
            <a:normAutofit lnSpcReduction="10000"/>
          </a:bodyPr>
          <a:lstStyle/>
          <a:p>
            <a:pPr marL="0" indent="0">
              <a:lnSpc>
                <a:spcPct val="160000"/>
              </a:lnSpc>
              <a:buNone/>
            </a:pPr>
            <a:r>
              <a:rPr lang="ja-JP" altLang="en-US" b="1" dirty="0">
                <a:latin typeface="メイリオ" panose="020B0604030504040204" pitchFamily="50" charset="-128"/>
                <a:ea typeface="メイリオ" panose="020B0604030504040204" pitchFamily="50" charset="-128"/>
              </a:rPr>
              <a:t>とにかく</a:t>
            </a:r>
            <a:r>
              <a:rPr lang="en-US" altLang="ja-JP" b="1" dirty="0">
                <a:latin typeface="メイリオ" panose="020B0604030504040204" pitchFamily="50" charset="-128"/>
                <a:ea typeface="メイリオ" panose="020B0604030504040204" pitchFamily="50" charset="-128"/>
              </a:rPr>
              <a:t>｢</a:t>
            </a:r>
            <a:r>
              <a:rPr lang="ja-JP" altLang="en-US" b="1" dirty="0">
                <a:latin typeface="メイリオ" panose="020B0604030504040204" pitchFamily="50" charset="-128"/>
                <a:ea typeface="メイリオ" panose="020B0604030504040204" pitchFamily="50" charset="-128"/>
              </a:rPr>
              <a:t>がん相談支援センター</a:t>
            </a:r>
            <a:r>
              <a:rPr lang="en-US" altLang="ja-JP" b="1" dirty="0">
                <a:latin typeface="メイリオ" panose="020B0604030504040204" pitchFamily="50" charset="-128"/>
                <a:ea typeface="メイリオ" panose="020B0604030504040204" pitchFamily="50" charset="-128"/>
              </a:rPr>
              <a:t>｣</a:t>
            </a:r>
            <a:r>
              <a:rPr lang="ja-JP" altLang="en-US" b="1" dirty="0">
                <a:latin typeface="メイリオ" panose="020B0604030504040204" pitchFamily="50" charset="-128"/>
                <a:ea typeface="メイリオ" panose="020B0604030504040204" pitchFamily="50" charset="-128"/>
              </a:rPr>
              <a:t>を知ってもらう</a:t>
            </a:r>
            <a:endParaRPr lang="en-US" altLang="ja-JP" b="1" dirty="0">
              <a:latin typeface="メイリオ" panose="020B0604030504040204" pitchFamily="50" charset="-128"/>
              <a:ea typeface="メイリオ" panose="020B0604030504040204" pitchFamily="50" charset="-128"/>
            </a:endParaRPr>
          </a:p>
          <a:p>
            <a:pPr lvl="1">
              <a:lnSpc>
                <a:spcPct val="160000"/>
              </a:lnSpc>
            </a:pPr>
            <a:r>
              <a:rPr lang="ja-JP" altLang="en-US" b="1" dirty="0">
                <a:solidFill>
                  <a:srgbClr val="FF3399"/>
                </a:solidFill>
                <a:latin typeface="メイリオ" panose="020B0604030504040204" pitchFamily="50" charset="-128"/>
                <a:ea typeface="メイリオ" panose="020B0604030504040204" pitchFamily="50" charset="-128"/>
              </a:rPr>
              <a:t>寄り添うチームがいて何でも相談できる</a:t>
            </a:r>
            <a:endParaRPr lang="en-US" altLang="ja-JP" b="1" dirty="0">
              <a:solidFill>
                <a:srgbClr val="FF3399"/>
              </a:solidFill>
              <a:latin typeface="メイリオ" panose="020B0604030504040204" pitchFamily="50" charset="-128"/>
              <a:ea typeface="メイリオ" panose="020B0604030504040204" pitchFamily="50" charset="-128"/>
            </a:endParaRPr>
          </a:p>
          <a:p>
            <a:pPr marL="0" indent="0">
              <a:lnSpc>
                <a:spcPct val="160000"/>
              </a:lnSpc>
              <a:buNone/>
            </a:pPr>
            <a:r>
              <a:rPr lang="ja-JP" altLang="en-US" b="1" dirty="0">
                <a:latin typeface="メイリオ" panose="020B0604030504040204" pitchFamily="50" charset="-128"/>
                <a:ea typeface="メイリオ" panose="020B0604030504040204" pitchFamily="50" charset="-128"/>
              </a:rPr>
              <a:t>患者に冊子を最も手に取ってもらいたい時期</a:t>
            </a:r>
            <a:endParaRPr lang="en-US" altLang="ja-JP" dirty="0">
              <a:latin typeface="メイリオ" panose="020B0604030504040204" pitchFamily="50" charset="-128"/>
              <a:ea typeface="メイリオ" panose="020B0604030504040204" pitchFamily="50" charset="-128"/>
            </a:endParaRPr>
          </a:p>
          <a:p>
            <a:pPr lvl="1">
              <a:lnSpc>
                <a:spcPct val="120000"/>
              </a:lnSpc>
            </a:pPr>
            <a:r>
              <a:rPr lang="ja-JP" altLang="en-US" sz="2000" dirty="0">
                <a:solidFill>
                  <a:srgbClr val="FF3399"/>
                </a:solidFill>
                <a:latin typeface="メイリオ" panose="020B0604030504040204" pitchFamily="50" charset="-128"/>
                <a:ea typeface="メイリオ" panose="020B0604030504040204" pitchFamily="50" charset="-128"/>
              </a:rPr>
              <a:t>がんの</a:t>
            </a:r>
            <a:r>
              <a:rPr lang="ja-JP" altLang="en-US" b="1" dirty="0">
                <a:solidFill>
                  <a:srgbClr val="FF3399"/>
                </a:solidFill>
                <a:latin typeface="メイリオ" panose="020B0604030504040204" pitchFamily="50" charset="-128"/>
                <a:ea typeface="メイリオ" panose="020B0604030504040204" pitchFamily="50" charset="-128"/>
              </a:rPr>
              <a:t>告知直後～初回治療開始（初回入院するとき）頃</a:t>
            </a:r>
            <a:r>
              <a:rPr lang="ja-JP" altLang="en-US" sz="2000" dirty="0">
                <a:solidFill>
                  <a:srgbClr val="FF3399"/>
                </a:solidFill>
                <a:latin typeface="メイリオ" panose="020B0604030504040204" pitchFamily="50" charset="-128"/>
                <a:ea typeface="メイリオ" panose="020B0604030504040204" pitchFamily="50" charset="-128"/>
              </a:rPr>
              <a:t>まで</a:t>
            </a:r>
            <a:endParaRPr lang="en-US" altLang="ja-JP" sz="2000" dirty="0">
              <a:solidFill>
                <a:srgbClr val="FF3399"/>
              </a:solidFill>
              <a:latin typeface="メイリオ" panose="020B0604030504040204" pitchFamily="50" charset="-128"/>
              <a:ea typeface="メイリオ" panose="020B0604030504040204" pitchFamily="50" charset="-128"/>
            </a:endParaRPr>
          </a:p>
          <a:p>
            <a:pPr marL="0" indent="0">
              <a:lnSpc>
                <a:spcPct val="120000"/>
              </a:lnSpc>
              <a:spcBef>
                <a:spcPts val="1200"/>
              </a:spcBef>
              <a:buNone/>
            </a:pPr>
            <a:r>
              <a:rPr lang="ja-JP" altLang="en-US" b="1" dirty="0">
                <a:latin typeface="メイリオ" panose="020B0604030504040204" pitchFamily="50" charset="-128"/>
                <a:ea typeface="メイリオ" panose="020B0604030504040204" pitchFamily="50" charset="-128"/>
              </a:rPr>
              <a:t>患者が冊子を手に取る場面</a:t>
            </a:r>
            <a:endParaRPr lang="en-US" altLang="ja-JP" b="1" dirty="0">
              <a:latin typeface="メイリオ" panose="020B0604030504040204" pitchFamily="50" charset="-128"/>
              <a:ea typeface="メイリオ" panose="020B0604030504040204" pitchFamily="50" charset="-128"/>
            </a:endParaRPr>
          </a:p>
          <a:p>
            <a:pPr lvl="1">
              <a:lnSpc>
                <a:spcPct val="120000"/>
              </a:lnSpc>
            </a:pPr>
            <a:r>
              <a:rPr lang="ja-JP" altLang="en-US" b="1" u="sng" dirty="0">
                <a:solidFill>
                  <a:srgbClr val="FF3399"/>
                </a:solidFill>
                <a:latin typeface="メイリオ" panose="020B0604030504040204" pitchFamily="50" charset="-128"/>
                <a:ea typeface="メイリオ" panose="020B0604030504040204" pitchFamily="50" charset="-128"/>
              </a:rPr>
              <a:t>医師（医療者）から冊子を手渡される</a:t>
            </a:r>
            <a:endParaRPr lang="en-US" altLang="ja-JP" b="1" u="sng" dirty="0">
              <a:solidFill>
                <a:srgbClr val="FF3399"/>
              </a:solidFill>
              <a:latin typeface="メイリオ" panose="020B0604030504040204" pitchFamily="50" charset="-128"/>
              <a:ea typeface="メイリオ" panose="020B0604030504040204" pitchFamily="50" charset="-128"/>
            </a:endParaRPr>
          </a:p>
          <a:p>
            <a:pPr lvl="1">
              <a:lnSpc>
                <a:spcPct val="120000"/>
              </a:lnSpc>
            </a:pPr>
            <a:r>
              <a:rPr lang="ja-JP" altLang="en-US" sz="2000" dirty="0">
                <a:latin typeface="メイリオ" panose="020B0604030504040204" pitchFamily="50" charset="-128"/>
                <a:ea typeface="メイリオ" panose="020B0604030504040204" pitchFamily="50" charset="-128"/>
              </a:rPr>
              <a:t>がん相談支援センターで冊子を手にとる</a:t>
            </a:r>
          </a:p>
          <a:p>
            <a:pPr lvl="1">
              <a:lnSpc>
                <a:spcPct val="120000"/>
              </a:lnSpc>
            </a:pPr>
            <a:r>
              <a:rPr lang="ja-JP" altLang="en-US" sz="2000" dirty="0">
                <a:latin typeface="メイリオ" panose="020B0604030504040204" pitchFamily="50" charset="-128"/>
                <a:ea typeface="メイリオ" panose="020B0604030504040204" pitchFamily="50" charset="-128"/>
              </a:rPr>
              <a:t>院内のリーフレットラックで冊子を手にとる</a:t>
            </a:r>
          </a:p>
          <a:p>
            <a:pPr lvl="1">
              <a:lnSpc>
                <a:spcPct val="120000"/>
              </a:lnSpc>
            </a:pPr>
            <a:r>
              <a:rPr lang="ja-JP" altLang="en-US" sz="2000" dirty="0">
                <a:latin typeface="メイリオ" panose="020B0604030504040204" pitchFamily="50" charset="-128"/>
                <a:ea typeface="メイリオ" panose="020B0604030504040204" pitchFamily="50" charset="-128"/>
              </a:rPr>
              <a:t>図書館などの公共機関のリーフレットラックで冊子を手にとる</a:t>
            </a:r>
            <a:endParaRPr lang="en-US" altLang="ja-JP" sz="2000" dirty="0">
              <a:latin typeface="メイリオ" panose="020B0604030504040204" pitchFamily="50" charset="-128"/>
              <a:ea typeface="メイリオ" panose="020B0604030504040204" pitchFamily="50" charset="-128"/>
            </a:endParaRPr>
          </a:p>
          <a:p>
            <a:pPr lvl="1">
              <a:lnSpc>
                <a:spcPct val="120000"/>
              </a:lnSpc>
            </a:pPr>
            <a:r>
              <a:rPr lang="ja-JP" altLang="en-US" sz="2000" dirty="0">
                <a:latin typeface="メイリオ" panose="020B0604030504040204" pitchFamily="50" charset="-128"/>
                <a:ea typeface="メイリオ" panose="020B0604030504040204" pitchFamily="50" charset="-128"/>
              </a:rPr>
              <a:t>がん情報サービス</a:t>
            </a:r>
            <a:r>
              <a:rPr lang="en-US" altLang="ja-JP" sz="2000" dirty="0">
                <a:latin typeface="メイリオ" panose="020B0604030504040204" pitchFamily="50" charset="-128"/>
                <a:ea typeface="メイリオ" panose="020B0604030504040204" pitchFamily="50" charset="-128"/>
              </a:rPr>
              <a:t>Web</a:t>
            </a:r>
            <a:r>
              <a:rPr lang="ja-JP" altLang="en-US" sz="2000" dirty="0">
                <a:latin typeface="メイリオ" panose="020B0604030504040204" pitchFamily="50" charset="-128"/>
                <a:ea typeface="メイリオ" panose="020B0604030504040204" pitchFamily="50" charset="-128"/>
              </a:rPr>
              <a:t>サイトで目にする</a:t>
            </a:r>
            <a:endParaRPr lang="en-US" altLang="ja-JP" sz="2000" dirty="0">
              <a:latin typeface="メイリオ" panose="020B0604030504040204" pitchFamily="50" charset="-128"/>
              <a:ea typeface="メイリオ" panose="020B0604030504040204" pitchFamily="50" charset="-128"/>
            </a:endParaRPr>
          </a:p>
          <a:p>
            <a:pPr lvl="1">
              <a:lnSpc>
                <a:spcPct val="120000"/>
              </a:lnSpc>
            </a:pPr>
            <a:endParaRPr lang="ja-JP" altLang="en-US" sz="1800" dirty="0">
              <a:latin typeface="メイリオ" panose="020B0604030504040204" pitchFamily="50" charset="-128"/>
              <a:ea typeface="メイリオ" panose="020B0604030504040204" pitchFamily="50" charset="-128"/>
            </a:endParaRPr>
          </a:p>
        </p:txBody>
      </p:sp>
      <p:pic>
        <p:nvPicPr>
          <p:cNvPr id="60" name="図 59">
            <a:extLst>
              <a:ext uri="{FF2B5EF4-FFF2-40B4-BE49-F238E27FC236}">
                <a16:creationId xmlns:a16="http://schemas.microsoft.com/office/drawing/2014/main" id="{0DF11C8A-ED62-44E1-A677-E2B87AD7114A}"/>
              </a:ext>
            </a:extLst>
          </p:cNvPr>
          <p:cNvPicPr>
            <a:picLocks noChangeAspect="1"/>
          </p:cNvPicPr>
          <p:nvPr/>
        </p:nvPicPr>
        <p:blipFill rotWithShape="1">
          <a:blip r:embed="rId3"/>
          <a:srcRect l="5031" t="51951" r="83267" b="29606"/>
          <a:stretch/>
        </p:blipFill>
        <p:spPr>
          <a:xfrm>
            <a:off x="9252371" y="2938262"/>
            <a:ext cx="2567985" cy="1373931"/>
          </a:xfrm>
          <a:prstGeom prst="rect">
            <a:avLst/>
          </a:prstGeom>
        </p:spPr>
      </p:pic>
      <p:pic>
        <p:nvPicPr>
          <p:cNvPr id="62" name="図 61">
            <a:extLst>
              <a:ext uri="{FF2B5EF4-FFF2-40B4-BE49-F238E27FC236}">
                <a16:creationId xmlns:a16="http://schemas.microsoft.com/office/drawing/2014/main" id="{9ACBF96A-6D78-4004-8051-40217ED85006}"/>
              </a:ext>
            </a:extLst>
          </p:cNvPr>
          <p:cNvPicPr>
            <a:picLocks noChangeAspect="1"/>
          </p:cNvPicPr>
          <p:nvPr/>
        </p:nvPicPr>
        <p:blipFill rotWithShape="1">
          <a:blip r:embed="rId4"/>
          <a:srcRect l="5369" t="50000" r="83747" b="30031"/>
          <a:stretch/>
        </p:blipFill>
        <p:spPr>
          <a:xfrm>
            <a:off x="9252371" y="4879395"/>
            <a:ext cx="2567984" cy="1599502"/>
          </a:xfrm>
          <a:prstGeom prst="rect">
            <a:avLst/>
          </a:prstGeom>
        </p:spPr>
      </p:pic>
      <p:sp>
        <p:nvSpPr>
          <p:cNvPr id="3" name="スライド番号プレースホルダー 2">
            <a:extLst>
              <a:ext uri="{FF2B5EF4-FFF2-40B4-BE49-F238E27FC236}">
                <a16:creationId xmlns:a16="http://schemas.microsoft.com/office/drawing/2014/main" id="{8D08A4AB-3AA5-44E7-815D-249D05E1DEE4}"/>
              </a:ext>
            </a:extLst>
          </p:cNvPr>
          <p:cNvSpPr>
            <a:spLocks noGrp="1"/>
          </p:cNvSpPr>
          <p:nvPr>
            <p:ph type="sldNum" sz="quarter" idx="4294967295"/>
          </p:nvPr>
        </p:nvSpPr>
        <p:spPr>
          <a:xfrm>
            <a:off x="9448800" y="6491557"/>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32324A-0746-4D35-85FA-0D2F246CAEFD}" type="slidenum">
              <a:rPr kumimoji="1" lang="ja-JP" altLang="en-US" sz="1800" b="1" i="0" u="none" strike="noStrike" kern="1200" cap="none" spc="0" normalizeH="0" baseline="0" noProof="0" smtClean="0">
                <a:ln>
                  <a:noFill/>
                </a:ln>
                <a:solidFill>
                  <a:prstClr val="black">
                    <a:tint val="75000"/>
                  </a:prstClr>
                </a:solidFill>
                <a:effectLst/>
                <a:uLnTx/>
                <a:uFillTx/>
                <a:latin typeface="Meiryo UI" panose="020B0604030504040204" pitchFamily="50" charset="-128"/>
                <a:ea typeface="Meiryo UI"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1" lang="ja-JP" altLang="en-US" sz="1800" b="1" i="0" u="none" strike="noStrike" kern="1200" cap="none" spc="0" normalizeH="0" baseline="0" noProof="0" dirty="0">
              <a:ln>
                <a:noFill/>
              </a:ln>
              <a:solidFill>
                <a:prstClr val="black">
                  <a:tint val="75000"/>
                </a:prstClr>
              </a:solidFill>
              <a:effectLst/>
              <a:uLnTx/>
              <a:uFillTx/>
              <a:latin typeface="Meiryo UI" panose="020B0604030504040204" pitchFamily="50" charset="-128"/>
              <a:ea typeface="Meiryo UI" panose="020B0604030504040204" pitchFamily="50" charset="-128"/>
              <a:cs typeface="+mn-cs"/>
            </a:endParaRPr>
          </a:p>
        </p:txBody>
      </p:sp>
      <p:pic>
        <p:nvPicPr>
          <p:cNvPr id="4" name="図 3">
            <a:extLst>
              <a:ext uri="{FF2B5EF4-FFF2-40B4-BE49-F238E27FC236}">
                <a16:creationId xmlns:a16="http://schemas.microsoft.com/office/drawing/2014/main" id="{569376AD-E93F-4665-9A35-851C8F4C5D26}"/>
              </a:ext>
            </a:extLst>
          </p:cNvPr>
          <p:cNvPicPr>
            <a:picLocks noChangeAspect="1"/>
          </p:cNvPicPr>
          <p:nvPr/>
        </p:nvPicPr>
        <p:blipFill>
          <a:blip r:embed="rId5"/>
          <a:stretch>
            <a:fillRect/>
          </a:stretch>
        </p:blipFill>
        <p:spPr>
          <a:xfrm>
            <a:off x="9056894" y="619327"/>
            <a:ext cx="2705239" cy="1847945"/>
          </a:xfrm>
          <a:prstGeom prst="rect">
            <a:avLst/>
          </a:prstGeom>
        </p:spPr>
      </p:pic>
    </p:spTree>
    <p:extLst>
      <p:ext uri="{BB962C8B-B14F-4D97-AF65-F5344CB8AC3E}">
        <p14:creationId xmlns:p14="http://schemas.microsoft.com/office/powerpoint/2010/main" val="19362479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タイトル 1">
            <a:extLst>
              <a:ext uri="{FF2B5EF4-FFF2-40B4-BE49-F238E27FC236}">
                <a16:creationId xmlns:a16="http://schemas.microsoft.com/office/drawing/2014/main" id="{ED44B12F-41B1-4BFF-933F-F895133D6B2C}"/>
              </a:ext>
            </a:extLst>
          </p:cNvPr>
          <p:cNvSpPr>
            <a:spLocks noGrp="1"/>
          </p:cNvSpPr>
          <p:nvPr>
            <p:ph type="title"/>
          </p:nvPr>
        </p:nvSpPr>
        <p:spPr>
          <a:xfrm>
            <a:off x="838200" y="148337"/>
            <a:ext cx="10515600" cy="1121769"/>
          </a:xfrm>
        </p:spPr>
        <p:txBody>
          <a:bodyPr>
            <a:normAutofit/>
          </a:bodyPr>
          <a:lstStyle/>
          <a:p>
            <a:r>
              <a:rPr lang="ja-JP" altLang="en-US" sz="4000" b="1" dirty="0">
                <a:solidFill>
                  <a:srgbClr val="002060"/>
                </a:solidFill>
                <a:latin typeface="メイリオ" panose="020B0604030504040204" pitchFamily="50" charset="-128"/>
                <a:ea typeface="メイリオ" panose="020B0604030504040204" pitchFamily="50" charset="-128"/>
              </a:rPr>
              <a:t>冊子作成のコンセプト</a:t>
            </a:r>
            <a:endParaRPr kumimoji="1" lang="ja-JP" altLang="en-US" sz="4000" b="1" dirty="0">
              <a:solidFill>
                <a:srgbClr val="002060"/>
              </a:solidFill>
              <a:latin typeface="メイリオ" panose="020B0604030504040204" pitchFamily="50" charset="-128"/>
              <a:ea typeface="メイリオ" panose="020B0604030504040204" pitchFamily="50" charset="-128"/>
            </a:endParaRPr>
          </a:p>
        </p:txBody>
      </p:sp>
      <p:sp>
        <p:nvSpPr>
          <p:cNvPr id="51" name="コンテンツ プレースホルダー 2">
            <a:extLst>
              <a:ext uri="{FF2B5EF4-FFF2-40B4-BE49-F238E27FC236}">
                <a16:creationId xmlns:a16="http://schemas.microsoft.com/office/drawing/2014/main" id="{6B38066B-1696-42E1-85E7-63706BF07034}"/>
              </a:ext>
            </a:extLst>
          </p:cNvPr>
          <p:cNvSpPr>
            <a:spLocks noGrp="1"/>
          </p:cNvSpPr>
          <p:nvPr>
            <p:ph idx="1"/>
          </p:nvPr>
        </p:nvSpPr>
        <p:spPr>
          <a:xfrm>
            <a:off x="349250" y="888030"/>
            <a:ext cx="8256270" cy="6041090"/>
          </a:xfrm>
        </p:spPr>
        <p:txBody>
          <a:bodyPr>
            <a:normAutofit/>
          </a:bodyPr>
          <a:lstStyle/>
          <a:p>
            <a:pPr marL="0" indent="0">
              <a:lnSpc>
                <a:spcPct val="160000"/>
              </a:lnSpc>
              <a:buNone/>
            </a:pPr>
            <a:r>
              <a:rPr lang="ja-JP" altLang="en-US" b="1" dirty="0">
                <a:latin typeface="メイリオ" panose="020B0604030504040204" pitchFamily="50" charset="-128"/>
                <a:ea typeface="メイリオ" panose="020B0604030504040204" pitchFamily="50" charset="-128"/>
              </a:rPr>
              <a:t>冊子を手に取った時に想定される患者の状況</a:t>
            </a:r>
            <a:endParaRPr lang="en-US" altLang="ja-JP" dirty="0">
              <a:latin typeface="メイリオ" panose="020B0604030504040204" pitchFamily="50" charset="-128"/>
              <a:ea typeface="メイリオ" panose="020B0604030504040204" pitchFamily="50" charset="-128"/>
            </a:endParaRPr>
          </a:p>
          <a:p>
            <a:pPr lvl="1">
              <a:lnSpc>
                <a:spcPct val="120000"/>
              </a:lnSpc>
            </a:pPr>
            <a:r>
              <a:rPr lang="ja-JP" altLang="en-US" sz="2000" dirty="0">
                <a:latin typeface="メイリオ" panose="020B0604030504040204" pitchFamily="50" charset="-128"/>
                <a:ea typeface="メイリオ" panose="020B0604030504040204" pitchFamily="50" charset="-128"/>
              </a:rPr>
              <a:t>診断されて、動揺している（ことが多い）</a:t>
            </a:r>
            <a:endParaRPr lang="en-US" altLang="ja-JP" sz="2000" dirty="0">
              <a:latin typeface="メイリオ" panose="020B0604030504040204" pitchFamily="50" charset="-128"/>
              <a:ea typeface="メイリオ" panose="020B0604030504040204" pitchFamily="50" charset="-128"/>
            </a:endParaRPr>
          </a:p>
          <a:p>
            <a:pPr lvl="1">
              <a:lnSpc>
                <a:spcPct val="120000"/>
              </a:lnSpc>
            </a:pPr>
            <a:r>
              <a:rPr lang="ja-JP" altLang="en-US" sz="2000" dirty="0">
                <a:latin typeface="メイリオ" panose="020B0604030504040204" pitchFamily="50" charset="-128"/>
                <a:ea typeface="メイリオ" panose="020B0604030504040204" pitchFamily="50" charset="-128"/>
              </a:rPr>
              <a:t>治療や仕事、家族のことなど大切な選択や決断を迫られている（ことが多い）</a:t>
            </a:r>
            <a:endParaRPr lang="en-US" altLang="ja-JP" sz="2000" dirty="0">
              <a:latin typeface="メイリオ" panose="020B0604030504040204" pitchFamily="50" charset="-128"/>
              <a:ea typeface="メイリオ" panose="020B0604030504040204" pitchFamily="50" charset="-128"/>
            </a:endParaRPr>
          </a:p>
          <a:p>
            <a:pPr lvl="1">
              <a:lnSpc>
                <a:spcPct val="120000"/>
              </a:lnSpc>
            </a:pPr>
            <a:r>
              <a:rPr lang="ja-JP" altLang="en-US" sz="2000" dirty="0">
                <a:latin typeface="メイリオ" panose="020B0604030504040204" pitchFamily="50" charset="-128"/>
                <a:ea typeface="メイリオ" panose="020B0604030504040204" pitchFamily="50" charset="-128"/>
              </a:rPr>
              <a:t>でも、まだ何も考えられない</a:t>
            </a:r>
            <a:r>
              <a:rPr lang="en-US" altLang="ja-JP" sz="2000" dirty="0">
                <a:latin typeface="メイリオ" panose="020B0604030504040204" pitchFamily="50" charset="-128"/>
                <a:ea typeface="メイリオ" panose="020B0604030504040204" pitchFamily="50" charset="-128"/>
              </a:rPr>
              <a:t>…</a:t>
            </a:r>
          </a:p>
          <a:p>
            <a:pPr marL="0" indent="0">
              <a:lnSpc>
                <a:spcPct val="120000"/>
              </a:lnSpc>
              <a:buNone/>
            </a:pPr>
            <a:r>
              <a:rPr lang="ja-JP" altLang="en-US" b="1" dirty="0">
                <a:latin typeface="メイリオ" panose="020B0604030504040204" pitchFamily="50" charset="-128"/>
                <a:ea typeface="メイリオ" panose="020B0604030504040204" pitchFamily="50" charset="-128"/>
              </a:rPr>
              <a:t>どうすれば手に取って読んでもえらるか？</a:t>
            </a:r>
            <a:endParaRPr lang="en-US" altLang="ja-JP" b="1" dirty="0">
              <a:latin typeface="メイリオ" panose="020B0604030504040204" pitchFamily="50" charset="-128"/>
              <a:ea typeface="メイリオ" panose="020B0604030504040204" pitchFamily="50" charset="-128"/>
            </a:endParaRPr>
          </a:p>
          <a:p>
            <a:pPr lvl="1">
              <a:lnSpc>
                <a:spcPct val="120000"/>
              </a:lnSpc>
            </a:pPr>
            <a:r>
              <a:rPr lang="ja-JP" altLang="en-US" sz="2000" dirty="0">
                <a:latin typeface="メイリオ" panose="020B0604030504040204" pitchFamily="50" charset="-128"/>
                <a:ea typeface="メイリオ" panose="020B0604030504040204" pitchFamily="50" charset="-128"/>
              </a:rPr>
              <a:t>最も信頼できる</a:t>
            </a:r>
            <a:r>
              <a:rPr lang="ja-JP" altLang="en-US" sz="2000" b="1" dirty="0">
                <a:solidFill>
                  <a:srgbClr val="FF33CC"/>
                </a:solidFill>
                <a:latin typeface="メイリオ" panose="020B0604030504040204" pitchFamily="50" charset="-128"/>
                <a:ea typeface="メイリオ" panose="020B0604030504040204" pitchFamily="50" charset="-128"/>
              </a:rPr>
              <a:t>主治医</a:t>
            </a:r>
            <a:r>
              <a:rPr lang="ja-JP" altLang="en-US" sz="2000" dirty="0">
                <a:latin typeface="メイリオ" panose="020B0604030504040204" pitchFamily="50" charset="-128"/>
                <a:ea typeface="メイリオ" panose="020B0604030504040204" pitchFamily="50" charset="-128"/>
              </a:rPr>
              <a:t>や担当医療者から渡す</a:t>
            </a:r>
            <a:endParaRPr lang="en-US" altLang="ja-JP" sz="2000" dirty="0">
              <a:latin typeface="メイリオ" panose="020B0604030504040204" pitchFamily="50" charset="-128"/>
              <a:ea typeface="メイリオ" panose="020B0604030504040204" pitchFamily="50" charset="-128"/>
            </a:endParaRPr>
          </a:p>
          <a:p>
            <a:pPr marL="457200" lvl="1" indent="0">
              <a:lnSpc>
                <a:spcPct val="120000"/>
              </a:lnSpc>
              <a:buNone/>
            </a:pPr>
            <a:r>
              <a:rPr lang="ja-JP" altLang="en-US" sz="2000" dirty="0">
                <a:latin typeface="メイリオ" panose="020B0604030504040204" pitchFamily="50" charset="-128"/>
                <a:ea typeface="メイリオ" panose="020B0604030504040204" pitchFamily="50" charset="-128"/>
              </a:rPr>
              <a:t>　（置いてあるだけでは目に入らない）</a:t>
            </a:r>
            <a:endParaRPr lang="en-US" altLang="ja-JP" sz="2000" dirty="0">
              <a:latin typeface="メイリオ" panose="020B0604030504040204" pitchFamily="50" charset="-128"/>
              <a:ea typeface="メイリオ" panose="020B0604030504040204" pitchFamily="50" charset="-128"/>
            </a:endParaRPr>
          </a:p>
          <a:p>
            <a:pPr lvl="1">
              <a:lnSpc>
                <a:spcPct val="120000"/>
              </a:lnSpc>
            </a:pPr>
            <a:r>
              <a:rPr lang="ja-JP" altLang="en-US" sz="2000" dirty="0">
                <a:latin typeface="メイリオ" panose="020B0604030504040204" pitchFamily="50" charset="-128"/>
                <a:ea typeface="メイリオ" panose="020B0604030504040204" pitchFamily="50" charset="-128"/>
              </a:rPr>
              <a:t>混乱・動揺している中で読んでもらえる工夫</a:t>
            </a:r>
            <a:endParaRPr lang="en-US" altLang="ja-JP" sz="2000" dirty="0">
              <a:latin typeface="メイリオ" panose="020B0604030504040204" pitchFamily="50" charset="-128"/>
              <a:ea typeface="メイリオ" panose="020B0604030504040204" pitchFamily="50" charset="-128"/>
            </a:endParaRPr>
          </a:p>
          <a:p>
            <a:pPr lvl="2">
              <a:lnSpc>
                <a:spcPct val="120000"/>
              </a:lnSpc>
              <a:buFont typeface="Wingdings" panose="05000000000000000000" pitchFamily="2" charset="2"/>
              <a:buChar char="Ø"/>
            </a:pPr>
            <a:r>
              <a:rPr lang="ja-JP" altLang="en-US" sz="1800" dirty="0">
                <a:latin typeface="メイリオ" panose="020B0604030504040204" pitchFamily="50" charset="-128"/>
                <a:ea typeface="メイリオ" panose="020B0604030504040204" pitchFamily="50" charset="-128"/>
              </a:rPr>
              <a:t>わかりやすさ：用語の吟味</a:t>
            </a:r>
            <a:endParaRPr lang="en-US" altLang="ja-JP" sz="1800" dirty="0">
              <a:latin typeface="メイリオ" panose="020B0604030504040204" pitchFamily="50" charset="-128"/>
              <a:ea typeface="メイリオ" panose="020B0604030504040204" pitchFamily="50" charset="-128"/>
            </a:endParaRPr>
          </a:p>
          <a:p>
            <a:pPr lvl="2">
              <a:lnSpc>
                <a:spcPct val="120000"/>
              </a:lnSpc>
              <a:buFont typeface="Wingdings" panose="05000000000000000000" pitchFamily="2" charset="2"/>
              <a:buChar char="Ø"/>
            </a:pPr>
            <a:r>
              <a:rPr lang="ja-JP" altLang="en-US" sz="1800" dirty="0">
                <a:latin typeface="メイリオ" panose="020B0604030504040204" pitchFamily="50" charset="-128"/>
                <a:ea typeface="メイリオ" panose="020B0604030504040204" pitchFamily="50" charset="-128"/>
              </a:rPr>
              <a:t>安心感を与える見た目の柔らかさ：イラスト・色調</a:t>
            </a:r>
            <a:endParaRPr lang="en-US" altLang="ja-JP" sz="1800" dirty="0">
              <a:latin typeface="メイリオ" panose="020B0604030504040204" pitchFamily="50" charset="-128"/>
              <a:ea typeface="メイリオ" panose="020B0604030504040204" pitchFamily="50" charset="-128"/>
            </a:endParaRPr>
          </a:p>
          <a:p>
            <a:pPr lvl="2">
              <a:lnSpc>
                <a:spcPct val="120000"/>
              </a:lnSpc>
              <a:buFont typeface="Wingdings" panose="05000000000000000000" pitchFamily="2" charset="2"/>
              <a:buChar char="Ø"/>
            </a:pPr>
            <a:r>
              <a:rPr lang="ja-JP" altLang="en-US" sz="1800" dirty="0">
                <a:latin typeface="メイリオ" panose="020B0604030504040204" pitchFamily="50" charset="-128"/>
                <a:ea typeface="メイリオ" panose="020B0604030504040204" pitchFamily="50" charset="-128"/>
              </a:rPr>
              <a:t>相談支援センターでは様々な困りごとに対応していることを示す</a:t>
            </a:r>
            <a:endParaRPr lang="en-US" altLang="ja-JP" sz="1800" dirty="0">
              <a:latin typeface="メイリオ" panose="020B0604030504040204" pitchFamily="50" charset="-128"/>
              <a:ea typeface="メイリオ" panose="020B0604030504040204" pitchFamily="50" charset="-128"/>
            </a:endParaRPr>
          </a:p>
        </p:txBody>
      </p:sp>
      <p:sp>
        <p:nvSpPr>
          <p:cNvPr id="3" name="スライド番号プレースホルダー 2">
            <a:extLst>
              <a:ext uri="{FF2B5EF4-FFF2-40B4-BE49-F238E27FC236}">
                <a16:creationId xmlns:a16="http://schemas.microsoft.com/office/drawing/2014/main" id="{8D08A4AB-3AA5-44E7-815D-249D05E1DEE4}"/>
              </a:ext>
            </a:extLst>
          </p:cNvPr>
          <p:cNvSpPr>
            <a:spLocks noGrp="1"/>
          </p:cNvSpPr>
          <p:nvPr>
            <p:ph type="sldNum" sz="quarter" idx="4294967295"/>
          </p:nvPr>
        </p:nvSpPr>
        <p:spPr>
          <a:xfrm>
            <a:off x="9448800" y="6491557"/>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32324A-0746-4D35-85FA-0D2F246CAEFD}" type="slidenum">
              <a:rPr kumimoji="1" lang="ja-JP" altLang="en-US" sz="1800" b="1" i="0" u="none" strike="noStrike" kern="1200" cap="none" spc="0" normalizeH="0" baseline="0" noProof="0" smtClean="0">
                <a:ln>
                  <a:noFill/>
                </a:ln>
                <a:solidFill>
                  <a:prstClr val="black">
                    <a:tint val="75000"/>
                  </a:prstClr>
                </a:solidFill>
                <a:effectLst/>
                <a:uLnTx/>
                <a:uFillTx/>
                <a:latin typeface="Meiryo UI" panose="020B0604030504040204" pitchFamily="50" charset="-128"/>
                <a:ea typeface="Meiryo UI"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1" lang="ja-JP" altLang="en-US" sz="1800" b="1" i="0" u="none" strike="noStrike" kern="1200" cap="none" spc="0" normalizeH="0" baseline="0" noProof="0" dirty="0">
              <a:ln>
                <a:noFill/>
              </a:ln>
              <a:solidFill>
                <a:prstClr val="black">
                  <a:tint val="75000"/>
                </a:prstClr>
              </a:solidFill>
              <a:effectLst/>
              <a:uLnTx/>
              <a:uFillTx/>
              <a:latin typeface="Meiryo UI" panose="020B0604030504040204" pitchFamily="50" charset="-128"/>
              <a:ea typeface="Meiryo UI" panose="020B0604030504040204" pitchFamily="50" charset="-128"/>
              <a:cs typeface="+mn-cs"/>
            </a:endParaRPr>
          </a:p>
        </p:txBody>
      </p:sp>
      <p:pic>
        <p:nvPicPr>
          <p:cNvPr id="4" name="図 3">
            <a:extLst>
              <a:ext uri="{FF2B5EF4-FFF2-40B4-BE49-F238E27FC236}">
                <a16:creationId xmlns:a16="http://schemas.microsoft.com/office/drawing/2014/main" id="{73382DA3-A4C3-4DBB-9290-24144B17561C}"/>
              </a:ext>
            </a:extLst>
          </p:cNvPr>
          <p:cNvPicPr>
            <a:picLocks noChangeAspect="1"/>
          </p:cNvPicPr>
          <p:nvPr/>
        </p:nvPicPr>
        <p:blipFill>
          <a:blip r:embed="rId3"/>
          <a:stretch>
            <a:fillRect/>
          </a:stretch>
        </p:blipFill>
        <p:spPr>
          <a:xfrm>
            <a:off x="9023230" y="4071929"/>
            <a:ext cx="2330570" cy="2273417"/>
          </a:xfrm>
          <a:prstGeom prst="rect">
            <a:avLst/>
          </a:prstGeom>
        </p:spPr>
      </p:pic>
      <p:pic>
        <p:nvPicPr>
          <p:cNvPr id="10" name="図 9">
            <a:extLst>
              <a:ext uri="{FF2B5EF4-FFF2-40B4-BE49-F238E27FC236}">
                <a16:creationId xmlns:a16="http://schemas.microsoft.com/office/drawing/2014/main" id="{0A184BE5-BBDC-4C0D-97BA-719EB2B68D43}"/>
              </a:ext>
            </a:extLst>
          </p:cNvPr>
          <p:cNvPicPr>
            <a:picLocks noChangeAspect="1"/>
          </p:cNvPicPr>
          <p:nvPr/>
        </p:nvPicPr>
        <p:blipFill rotWithShape="1">
          <a:blip r:embed="rId4"/>
          <a:srcRect l="6576" t="55616" r="84610" b="26632"/>
          <a:stretch/>
        </p:blipFill>
        <p:spPr>
          <a:xfrm>
            <a:off x="8605520" y="1169970"/>
            <a:ext cx="2993669" cy="2046549"/>
          </a:xfrm>
          <a:prstGeom prst="rect">
            <a:avLst/>
          </a:prstGeom>
        </p:spPr>
      </p:pic>
    </p:spTree>
    <p:extLst>
      <p:ext uri="{BB962C8B-B14F-4D97-AF65-F5344CB8AC3E}">
        <p14:creationId xmlns:p14="http://schemas.microsoft.com/office/powerpoint/2010/main" val="42282003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74FCC2F-C238-4669-8D99-D0FEC9B47019}"/>
              </a:ext>
            </a:extLst>
          </p:cNvPr>
          <p:cNvSpPr>
            <a:spLocks noGrp="1"/>
          </p:cNvSpPr>
          <p:nvPr>
            <p:ph type="title"/>
          </p:nvPr>
        </p:nvSpPr>
        <p:spPr>
          <a:xfrm>
            <a:off x="492966" y="36860"/>
            <a:ext cx="10515600" cy="1121769"/>
          </a:xfrm>
        </p:spPr>
        <p:txBody>
          <a:bodyPr>
            <a:normAutofit/>
          </a:bodyPr>
          <a:lstStyle/>
          <a:p>
            <a:r>
              <a:rPr lang="ja-JP" altLang="en-US" sz="4000" b="1" dirty="0">
                <a:solidFill>
                  <a:srgbClr val="002060"/>
                </a:solidFill>
                <a:latin typeface="メイリオ" panose="020B0604030504040204" pitchFamily="50" charset="-128"/>
                <a:ea typeface="メイリオ" panose="020B0604030504040204" pitchFamily="50" charset="-128"/>
              </a:rPr>
              <a:t>冊子利用のメリット</a:t>
            </a:r>
            <a:endParaRPr kumimoji="1" lang="ja-JP" altLang="en-US" sz="4000" b="1" dirty="0">
              <a:solidFill>
                <a:srgbClr val="002060"/>
              </a:solidFill>
              <a:latin typeface="メイリオ" panose="020B0604030504040204" pitchFamily="50" charset="-128"/>
              <a:ea typeface="メイリオ" panose="020B0604030504040204" pitchFamily="50" charset="-128"/>
            </a:endParaRPr>
          </a:p>
        </p:txBody>
      </p:sp>
      <p:sp>
        <p:nvSpPr>
          <p:cNvPr id="3" name="コンテンツ プレースホルダー 2">
            <a:extLst>
              <a:ext uri="{FF2B5EF4-FFF2-40B4-BE49-F238E27FC236}">
                <a16:creationId xmlns:a16="http://schemas.microsoft.com/office/drawing/2014/main" id="{2E9F37AA-6248-480F-8EAE-60350D1BEA7D}"/>
              </a:ext>
            </a:extLst>
          </p:cNvPr>
          <p:cNvSpPr>
            <a:spLocks noGrp="1"/>
          </p:cNvSpPr>
          <p:nvPr>
            <p:ph idx="1"/>
          </p:nvPr>
        </p:nvSpPr>
        <p:spPr>
          <a:xfrm>
            <a:off x="382762" y="1158629"/>
            <a:ext cx="11114019" cy="5577839"/>
          </a:xfrm>
        </p:spPr>
        <p:txBody>
          <a:bodyPr>
            <a:normAutofit/>
          </a:bodyPr>
          <a:lstStyle/>
          <a:p>
            <a:pPr marL="0" indent="0">
              <a:lnSpc>
                <a:spcPct val="120000"/>
              </a:lnSpc>
              <a:buNone/>
            </a:pPr>
            <a:r>
              <a:rPr lang="ja-JP" altLang="en-US" b="1" dirty="0">
                <a:latin typeface="メイリオ" panose="020B0604030504040204" pitchFamily="50" charset="-128"/>
                <a:ea typeface="メイリオ" panose="020B0604030504040204" pitchFamily="50" charset="-128"/>
              </a:rPr>
              <a:t>医師（医療者）にとってのメリット</a:t>
            </a:r>
            <a:endParaRPr lang="en-US" altLang="ja-JP" b="1" dirty="0">
              <a:latin typeface="メイリオ" panose="020B0604030504040204" pitchFamily="50" charset="-128"/>
              <a:ea typeface="メイリオ" panose="020B0604030504040204" pitchFamily="50" charset="-128"/>
            </a:endParaRPr>
          </a:p>
          <a:p>
            <a:pPr lvl="1">
              <a:lnSpc>
                <a:spcPct val="120000"/>
              </a:lnSpc>
            </a:pPr>
            <a:r>
              <a:rPr lang="ja-JP" altLang="en-US" b="1" dirty="0">
                <a:solidFill>
                  <a:schemeClr val="accent1"/>
                </a:solidFill>
                <a:latin typeface="メイリオ" panose="020B0604030504040204" pitchFamily="50" charset="-128"/>
                <a:ea typeface="メイリオ" panose="020B0604030504040204" pitchFamily="50" charset="-128"/>
              </a:rPr>
              <a:t>伝えたいけれど十分に伝えられない情報を補完できる</a:t>
            </a:r>
            <a:endParaRPr lang="en-US" altLang="ja-JP" b="1" dirty="0">
              <a:solidFill>
                <a:schemeClr val="accent1"/>
              </a:solidFill>
              <a:latin typeface="メイリオ" panose="020B0604030504040204" pitchFamily="50" charset="-128"/>
              <a:ea typeface="メイリオ" panose="020B0604030504040204" pitchFamily="50" charset="-128"/>
            </a:endParaRPr>
          </a:p>
          <a:p>
            <a:pPr lvl="2">
              <a:lnSpc>
                <a:spcPct val="100000"/>
              </a:lnSpc>
              <a:buFont typeface="Wingdings" panose="05000000000000000000" pitchFamily="2" charset="2"/>
              <a:buChar char="Ø"/>
            </a:pPr>
            <a:r>
              <a:rPr lang="ja-JP" altLang="en-US" sz="1600" b="1" dirty="0">
                <a:solidFill>
                  <a:srgbClr val="FF3399"/>
                </a:solidFill>
                <a:latin typeface="メイリオ" panose="020B0604030504040204" pitchFamily="50" charset="-128"/>
                <a:ea typeface="メイリオ" panose="020B0604030504040204" pitchFamily="50" charset="-128"/>
              </a:rPr>
              <a:t>標準治療</a:t>
            </a:r>
            <a:r>
              <a:rPr lang="ja-JP" altLang="en-US" sz="1600" dirty="0">
                <a:latin typeface="メイリオ" panose="020B0604030504040204" pitchFamily="50" charset="-128"/>
                <a:ea typeface="メイリオ" panose="020B0604030504040204" pitchFamily="50" charset="-128"/>
              </a:rPr>
              <a:t>について、</a:t>
            </a:r>
            <a:r>
              <a:rPr lang="ja-JP" altLang="en-US" sz="1600" b="1" dirty="0">
                <a:solidFill>
                  <a:srgbClr val="FF3399"/>
                </a:solidFill>
                <a:latin typeface="メイリオ" panose="020B0604030504040204" pitchFamily="50" charset="-128"/>
                <a:ea typeface="メイリオ" panose="020B0604030504040204" pitchFamily="50" charset="-128"/>
              </a:rPr>
              <a:t>セカンド・オピニオン（受けられること、しくみ）</a:t>
            </a:r>
            <a:endParaRPr lang="en-US" altLang="ja-JP" sz="1600" b="1" dirty="0">
              <a:solidFill>
                <a:srgbClr val="FF3399"/>
              </a:solidFill>
              <a:latin typeface="メイリオ" panose="020B0604030504040204" pitchFamily="50" charset="-128"/>
              <a:ea typeface="メイリオ" panose="020B0604030504040204" pitchFamily="50" charset="-128"/>
            </a:endParaRPr>
          </a:p>
          <a:p>
            <a:pPr lvl="2">
              <a:lnSpc>
                <a:spcPct val="100000"/>
              </a:lnSpc>
              <a:buFont typeface="Wingdings" panose="05000000000000000000" pitchFamily="2" charset="2"/>
              <a:buChar char="Ø"/>
            </a:pPr>
            <a:r>
              <a:rPr lang="ja-JP" altLang="en-US" sz="1600" b="1" dirty="0">
                <a:solidFill>
                  <a:srgbClr val="FF3399"/>
                </a:solidFill>
                <a:latin typeface="メイリオ" panose="020B0604030504040204" pitchFamily="50" charset="-128"/>
                <a:ea typeface="メイリオ" panose="020B0604030504040204" pitchFamily="50" charset="-128"/>
              </a:rPr>
              <a:t>妊孕性</a:t>
            </a:r>
            <a:r>
              <a:rPr lang="ja-JP" altLang="en-US" sz="1600" dirty="0">
                <a:latin typeface="メイリオ" panose="020B0604030504040204" pitchFamily="50" charset="-128"/>
                <a:ea typeface="メイリオ" panose="020B0604030504040204" pitchFamily="50" charset="-128"/>
              </a:rPr>
              <a:t>（治療を始める前に伝える必要がある情報）</a:t>
            </a:r>
            <a:endParaRPr lang="en-US" altLang="ja-JP" sz="1600" dirty="0">
              <a:latin typeface="メイリオ" panose="020B0604030504040204" pitchFamily="50" charset="-128"/>
              <a:ea typeface="メイリオ" panose="020B0604030504040204" pitchFamily="50" charset="-128"/>
            </a:endParaRPr>
          </a:p>
          <a:p>
            <a:pPr lvl="2">
              <a:lnSpc>
                <a:spcPct val="100000"/>
              </a:lnSpc>
              <a:buFont typeface="Wingdings" panose="05000000000000000000" pitchFamily="2" charset="2"/>
              <a:buChar char="Ø"/>
            </a:pPr>
            <a:r>
              <a:rPr lang="ja-JP" altLang="en-US" sz="1600" b="1" dirty="0">
                <a:solidFill>
                  <a:srgbClr val="FF3399"/>
                </a:solidFill>
                <a:latin typeface="メイリオ" panose="020B0604030504040204" pitchFamily="50" charset="-128"/>
                <a:ea typeface="メイリオ" panose="020B0604030504040204" pitchFamily="50" charset="-128"/>
              </a:rPr>
              <a:t>就労支援</a:t>
            </a:r>
            <a:r>
              <a:rPr lang="ja-JP" altLang="en-US" sz="1600" dirty="0">
                <a:latin typeface="メイリオ" panose="020B0604030504040204" pitchFamily="50" charset="-128"/>
                <a:ea typeface="メイリオ" panose="020B0604030504040204" pitchFamily="50" charset="-128"/>
              </a:rPr>
              <a:t>（「仕事をすぐに辞めないで」）　</a:t>
            </a:r>
            <a:r>
              <a:rPr lang="en-US" altLang="ja-JP" sz="1600" dirty="0">
                <a:latin typeface="メイリオ" panose="020B0604030504040204" pitchFamily="50" charset="-128"/>
                <a:ea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rPr>
              <a:t>等</a:t>
            </a:r>
          </a:p>
          <a:p>
            <a:pPr lvl="1">
              <a:lnSpc>
                <a:spcPct val="120000"/>
              </a:lnSpc>
            </a:pPr>
            <a:r>
              <a:rPr lang="ja-JP" altLang="en-US" b="1" dirty="0">
                <a:solidFill>
                  <a:schemeClr val="accent1"/>
                </a:solidFill>
                <a:latin typeface="メイリオ" panose="020B0604030504040204" pitchFamily="50" charset="-128"/>
                <a:ea typeface="メイリオ" panose="020B0604030504040204" pitchFamily="50" charset="-128"/>
              </a:rPr>
              <a:t>多職種で連携しやすくなる</a:t>
            </a:r>
            <a:endParaRPr lang="en-US" altLang="ja-JP" b="1" dirty="0">
              <a:solidFill>
                <a:schemeClr val="accent1"/>
              </a:solidFill>
              <a:latin typeface="メイリオ" panose="020B0604030504040204" pitchFamily="50" charset="-128"/>
              <a:ea typeface="メイリオ" panose="020B0604030504040204" pitchFamily="50" charset="-128"/>
            </a:endParaRPr>
          </a:p>
          <a:p>
            <a:pPr lvl="2">
              <a:lnSpc>
                <a:spcPct val="100000"/>
              </a:lnSpc>
              <a:spcBef>
                <a:spcPts val="0"/>
              </a:spcBef>
              <a:buFont typeface="Wingdings" panose="05000000000000000000" pitchFamily="2" charset="2"/>
              <a:buChar char="Ø"/>
            </a:pPr>
            <a:r>
              <a:rPr lang="ja-JP" altLang="en-US" sz="1600" b="1" dirty="0">
                <a:solidFill>
                  <a:srgbClr val="FF3399"/>
                </a:solidFill>
                <a:latin typeface="メイリオ" panose="020B0604030504040204" pitchFamily="50" charset="-128"/>
                <a:ea typeface="メイリオ" panose="020B0604030504040204" pitchFamily="50" charset="-128"/>
              </a:rPr>
              <a:t>がん相談支援センターの紹介</a:t>
            </a:r>
            <a:r>
              <a:rPr lang="ja-JP" altLang="en-US" sz="1600" dirty="0">
                <a:latin typeface="メイリオ" panose="020B0604030504040204" pitchFamily="50" charset="-128"/>
                <a:ea typeface="メイリオ" panose="020B0604030504040204" pitchFamily="50" charset="-128"/>
              </a:rPr>
              <a:t>：困った時には、だれかに相談してほしい！</a:t>
            </a:r>
            <a:endParaRPr lang="en-US" altLang="ja-JP" sz="1600" dirty="0">
              <a:latin typeface="メイリオ" panose="020B0604030504040204" pitchFamily="50" charset="-128"/>
              <a:ea typeface="メイリオ" panose="020B0604030504040204" pitchFamily="50" charset="-128"/>
            </a:endParaRPr>
          </a:p>
          <a:p>
            <a:pPr marL="914400" lvl="2" indent="0">
              <a:lnSpc>
                <a:spcPct val="100000"/>
              </a:lnSpc>
              <a:spcBef>
                <a:spcPts val="0"/>
              </a:spcBef>
              <a:buNone/>
            </a:pPr>
            <a:r>
              <a:rPr lang="ja-JP" altLang="en-US" sz="1600" dirty="0">
                <a:latin typeface="メイリオ" panose="020B0604030504040204" pitchFamily="50" charset="-128"/>
                <a:ea typeface="メイリオ" panose="020B0604030504040204" pitchFamily="50" charset="-128"/>
              </a:rPr>
              <a:t>　そんな場として利用できる「がん相談支援センター」をいち早く紹介でき、</a:t>
            </a:r>
            <a:endParaRPr lang="en-US" altLang="ja-JP" sz="1600" dirty="0">
              <a:latin typeface="メイリオ" panose="020B0604030504040204" pitchFamily="50" charset="-128"/>
              <a:ea typeface="メイリオ" panose="020B0604030504040204" pitchFamily="50" charset="-128"/>
            </a:endParaRPr>
          </a:p>
          <a:p>
            <a:pPr marL="914400" lvl="2" indent="0">
              <a:lnSpc>
                <a:spcPct val="100000"/>
              </a:lnSpc>
              <a:spcBef>
                <a:spcPts val="0"/>
              </a:spcBef>
              <a:buNone/>
            </a:pPr>
            <a:r>
              <a:rPr lang="ja-JP" altLang="en-US" sz="1600" dirty="0">
                <a:latin typeface="メイリオ" panose="020B0604030504040204" pitchFamily="50" charset="-128"/>
                <a:ea typeface="メイリオ" panose="020B0604030504040204" pitchFamily="50" charset="-128"/>
              </a:rPr>
              <a:t>　多職種で連携し、患者や家族に必要な情報提供やサポートができる　</a:t>
            </a:r>
          </a:p>
          <a:p>
            <a:pPr marL="457200" lvl="1" indent="0">
              <a:lnSpc>
                <a:spcPct val="120000"/>
              </a:lnSpc>
              <a:buNone/>
            </a:pPr>
            <a:endParaRPr lang="ja-JP" altLang="ja-JP" sz="2000" dirty="0">
              <a:latin typeface="メイリオ" panose="020B0604030504040204" pitchFamily="50" charset="-128"/>
              <a:ea typeface="メイリオ" panose="020B0604030504040204" pitchFamily="50" charset="-128"/>
            </a:endParaRPr>
          </a:p>
        </p:txBody>
      </p:sp>
      <p:sp>
        <p:nvSpPr>
          <p:cNvPr id="19" name="スライド番号プレースホルダー 1">
            <a:extLst>
              <a:ext uri="{FF2B5EF4-FFF2-40B4-BE49-F238E27FC236}">
                <a16:creationId xmlns:a16="http://schemas.microsoft.com/office/drawing/2014/main" id="{02592AE6-14A2-4A4D-8D74-C6C9406FFAC8}"/>
              </a:ext>
            </a:extLst>
          </p:cNvPr>
          <p:cNvSpPr txBox="1">
            <a:spLocks/>
          </p:cNvSpPr>
          <p:nvPr/>
        </p:nvSpPr>
        <p:spPr>
          <a:xfrm>
            <a:off x="9893300" y="641041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b="1" kern="1200">
                <a:solidFill>
                  <a:schemeClr val="tx1">
                    <a:tint val="75000"/>
                  </a:schemeClr>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8937E47-EE80-4FA4-97EF-F81DFB500D88}" type="slidenum">
              <a:rPr kumimoji="1" lang="ja-JP" altLang="en-US" sz="1800" b="1" i="0" u="none" strike="noStrike" kern="1200" cap="none" spc="0" normalizeH="0" baseline="0" noProof="0" smtClean="0">
                <a:ln>
                  <a:noFill/>
                </a:ln>
                <a:solidFill>
                  <a:prstClr val="black">
                    <a:lumMod val="50000"/>
                    <a:lumOff val="50000"/>
                  </a:prstClr>
                </a:solidFill>
                <a:effectLst/>
                <a:uLnTx/>
                <a:uFillTx/>
                <a:latin typeface="Meiryo UI" panose="020B0604030504040204" pitchFamily="50" charset="-128"/>
                <a:ea typeface="Meiryo UI"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1" lang="ja-JP" altLang="en-US" sz="1800" b="1" i="0" u="none" strike="noStrike" kern="1200" cap="none" spc="0" normalizeH="0" baseline="0" noProof="0" dirty="0">
              <a:ln>
                <a:noFill/>
              </a:ln>
              <a:solidFill>
                <a:prstClr val="black">
                  <a:lumMod val="50000"/>
                  <a:lumOff val="50000"/>
                </a:prstClr>
              </a:solidFill>
              <a:effectLst/>
              <a:uLnTx/>
              <a:uFillTx/>
              <a:latin typeface="Meiryo UI" panose="020B0604030504040204" pitchFamily="50" charset="-128"/>
              <a:ea typeface="Meiryo UI" panose="020B0604030504040204" pitchFamily="50" charset="-128"/>
              <a:cs typeface="+mn-cs"/>
            </a:endParaRPr>
          </a:p>
        </p:txBody>
      </p:sp>
      <p:pic>
        <p:nvPicPr>
          <p:cNvPr id="21" name="図 20">
            <a:extLst>
              <a:ext uri="{FF2B5EF4-FFF2-40B4-BE49-F238E27FC236}">
                <a16:creationId xmlns:a16="http://schemas.microsoft.com/office/drawing/2014/main" id="{10E31F74-C021-418E-97E5-B24C795A18EC}"/>
              </a:ext>
            </a:extLst>
          </p:cNvPr>
          <p:cNvPicPr>
            <a:picLocks noChangeAspect="1"/>
          </p:cNvPicPr>
          <p:nvPr/>
        </p:nvPicPr>
        <p:blipFill rotWithShape="1">
          <a:blip r:embed="rId3"/>
          <a:srcRect l="10673" t="25290" r="72452" b="4606"/>
          <a:stretch/>
        </p:blipFill>
        <p:spPr>
          <a:xfrm>
            <a:off x="8614198" y="1038415"/>
            <a:ext cx="3371822" cy="4762585"/>
          </a:xfrm>
          <a:prstGeom prst="rect">
            <a:avLst/>
          </a:prstGeom>
          <a:ln>
            <a:noFill/>
          </a:ln>
          <a:effectLst>
            <a:outerShdw blurRad="292100" dist="139700" dir="2700000" algn="tl" rotWithShape="0">
              <a:srgbClr val="333333">
                <a:alpha val="65000"/>
              </a:srgbClr>
            </a:outerShdw>
          </a:effectLst>
        </p:spPr>
      </p:pic>
      <p:sp>
        <p:nvSpPr>
          <p:cNvPr id="4" name="矢印: 下 3">
            <a:extLst>
              <a:ext uri="{FF2B5EF4-FFF2-40B4-BE49-F238E27FC236}">
                <a16:creationId xmlns:a16="http://schemas.microsoft.com/office/drawing/2014/main" id="{CEF2E8E0-C04A-4F78-AE67-11751C833D43}"/>
              </a:ext>
            </a:extLst>
          </p:cNvPr>
          <p:cNvSpPr/>
          <p:nvPr/>
        </p:nvSpPr>
        <p:spPr>
          <a:xfrm>
            <a:off x="3888880" y="4541520"/>
            <a:ext cx="1219200" cy="682426"/>
          </a:xfrm>
          <a:prstGeom prst="down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dirty="0"/>
          </a:p>
        </p:txBody>
      </p:sp>
      <p:sp>
        <p:nvSpPr>
          <p:cNvPr id="5" name="四角形: 角を丸くする 4">
            <a:extLst>
              <a:ext uri="{FF2B5EF4-FFF2-40B4-BE49-F238E27FC236}">
                <a16:creationId xmlns:a16="http://schemas.microsoft.com/office/drawing/2014/main" id="{948F0688-914A-44EA-A93E-8830B95943A5}"/>
              </a:ext>
            </a:extLst>
          </p:cNvPr>
          <p:cNvSpPr/>
          <p:nvPr/>
        </p:nvSpPr>
        <p:spPr>
          <a:xfrm>
            <a:off x="890781" y="5405648"/>
            <a:ext cx="7605501" cy="1369894"/>
          </a:xfrm>
          <a:prstGeom prst="round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4000" dirty="0">
                <a:latin typeface="メイリオ" panose="020B0604030504040204" pitchFamily="50" charset="-128"/>
                <a:ea typeface="メイリオ" panose="020B0604030504040204" pitchFamily="50" charset="-128"/>
              </a:rPr>
              <a:t>メリットを実感してもらえれば患者へ届けてくれる</a:t>
            </a:r>
          </a:p>
        </p:txBody>
      </p:sp>
    </p:spTree>
    <p:extLst>
      <p:ext uri="{BB962C8B-B14F-4D97-AF65-F5344CB8AC3E}">
        <p14:creationId xmlns:p14="http://schemas.microsoft.com/office/powerpoint/2010/main" val="3582516955"/>
      </p:ext>
    </p:extLst>
  </p:cSld>
  <p:clrMapOvr>
    <a:masterClrMapping/>
  </p:clrMapOvr>
</p:sld>
</file>

<file path=ppt/theme/theme1.xml><?xml version="1.0" encoding="utf-8"?>
<a:theme xmlns:a="http://schemas.openxmlformats.org/drawingml/2006/main" name="7_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4358</Words>
  <Application>Microsoft Office PowerPoint</Application>
  <PresentationFormat>ワイド画面</PresentationFormat>
  <Paragraphs>242</Paragraphs>
  <Slides>12</Slides>
  <Notes>12</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12</vt:i4>
      </vt:variant>
    </vt:vector>
  </HeadingPairs>
  <TitlesOfParts>
    <vt:vector size="21" baseType="lpstr">
      <vt:lpstr>Meiryo UI</vt:lpstr>
      <vt:lpstr>メイリオ</vt:lpstr>
      <vt:lpstr>游ゴシック</vt:lpstr>
      <vt:lpstr>游ゴシック Light</vt:lpstr>
      <vt:lpstr>游明朝</vt:lpstr>
      <vt:lpstr>Arial</vt:lpstr>
      <vt:lpstr>Times New Roman</vt:lpstr>
      <vt:lpstr>Wingdings</vt:lpstr>
      <vt:lpstr>7_Office テーマ</vt:lpstr>
      <vt:lpstr>がんと診断されて間もない人への 情報提供資材（冊子）  作成経緯と活用方法のご案内</vt:lpstr>
      <vt:lpstr> 　</vt:lpstr>
      <vt:lpstr>地域がん診療連携拠点病院の指定要件より抜粋　ｐ13</vt:lpstr>
      <vt:lpstr>PowerPoint プレゼンテーション</vt:lpstr>
      <vt:lpstr>作成のコンセプトと 医師による配布の意義について</vt:lpstr>
      <vt:lpstr>告知から間もない時期の診察室</vt:lpstr>
      <vt:lpstr>冊子作成のコンセプト</vt:lpstr>
      <vt:lpstr>冊子作成のコンセプト</vt:lpstr>
      <vt:lpstr>冊子利用のメリット</vt:lpstr>
      <vt:lpstr>冊子利用のメリット</vt:lpstr>
      <vt:lpstr>「本冊子」の周知に関わるスケジュールと 関連調査研究</vt:lpstr>
      <vt:lpstr>ぜひ、ご活用ください！</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2022-03-14T07:58:57Z</dcterms:created>
  <dcterms:modified xsi:type="dcterms:W3CDTF">2022-03-23T07:37:20Z</dcterms:modified>
</cp:coreProperties>
</file>