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82" r:id="rId2"/>
    <p:sldId id="281" r:id="rId3"/>
    <p:sldId id="256" r:id="rId4"/>
    <p:sldId id="269" r:id="rId5"/>
    <p:sldId id="278" r:id="rId6"/>
    <p:sldId id="283" r:id="rId7"/>
    <p:sldId id="279" r:id="rId8"/>
    <p:sldId id="284" r:id="rId9"/>
    <p:sldId id="286" r:id="rId10"/>
    <p:sldId id="267" r:id="rId11"/>
    <p:sldId id="271" r:id="rId12"/>
    <p:sldId id="270" r:id="rId13"/>
    <p:sldId id="275" r:id="rId14"/>
    <p:sldId id="277" r:id="rId15"/>
    <p:sldId id="276" r:id="rId16"/>
    <p:sldId id="260"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6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86406" autoAdjust="0"/>
  </p:normalViewPr>
  <p:slideViewPr>
    <p:cSldViewPr snapToGrid="0">
      <p:cViewPr varScale="1">
        <p:scale>
          <a:sx n="58" d="100"/>
          <a:sy n="58" d="100"/>
        </p:scale>
        <p:origin x="1252" y="28"/>
      </p:cViewPr>
      <p:guideLst>
        <p:guide orient="horz" pos="2160"/>
        <p:guide pos="2880"/>
      </p:guideLst>
    </p:cSldViewPr>
  </p:slideViewPr>
  <p:outlineViewPr>
    <p:cViewPr>
      <p:scale>
        <a:sx n="33" d="100"/>
        <a:sy n="33" d="100"/>
      </p:scale>
      <p:origin x="0" y="-82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2020/6/8</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2020/6/8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25740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096962"/>
            <a:ext cx="8340724" cy="1886651"/>
          </a:xfrm>
        </p:spPr>
        <p:txBody>
          <a:bodyPr anchor="b">
            <a:normAutofit/>
          </a:bodyPr>
          <a:lstStyle>
            <a:lvl1pPr algn="ctr">
              <a:defRPr sz="54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406400" y="4007279"/>
            <a:ext cx="8340724" cy="1250520"/>
          </a:xfrm>
        </p:spPr>
        <p:txBody>
          <a:bodyPr/>
          <a:lstStyle>
            <a:lvl1pPr marL="0" indent="0" algn="ctr">
              <a:buNone/>
              <a:defRPr sz="2400">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a:xfrm>
            <a:off x="0" y="6494580"/>
            <a:ext cx="2294468" cy="365125"/>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
        <p:nvSpPr>
          <p:cNvPr id="5" name="Footer Placeholder 4"/>
          <p:cNvSpPr>
            <a:spLocks noGrp="1"/>
          </p:cNvSpPr>
          <p:nvPr>
            <p:ph type="ftr" sz="quarter" idx="11"/>
          </p:nvPr>
        </p:nvSpPr>
        <p:spPr>
          <a:xfrm>
            <a:off x="2396067" y="6494580"/>
            <a:ext cx="4368800" cy="365125"/>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NCC-CIS</a:t>
            </a:r>
            <a:endParaRPr lang="ja-JP" altLang="en-US" dirty="0"/>
          </a:p>
        </p:txBody>
      </p:sp>
      <p:sp>
        <p:nvSpPr>
          <p:cNvPr id="6" name="Slide Number Placeholder 5"/>
          <p:cNvSpPr>
            <a:spLocks noGrp="1"/>
          </p:cNvSpPr>
          <p:nvPr>
            <p:ph type="sldNum" sz="quarter" idx="12"/>
          </p:nvPr>
        </p:nvSpPr>
        <p:spPr>
          <a:xfrm>
            <a:off x="6859056" y="6494580"/>
            <a:ext cx="2284944" cy="365125"/>
          </a:xfrm>
        </p:spPr>
        <p:txBody>
          <a:bodyPr/>
          <a:lstStyle>
            <a:lvl1pPr>
              <a:defRPr sz="2800">
                <a:latin typeface="Meiryo UI" panose="020B0604030504040204" pitchFamily="50" charset="-128"/>
                <a:ea typeface="Meiryo UI" panose="020B0604030504040204" pitchFamily="50" charset="-128"/>
                <a:cs typeface="Meiryo UI" panose="020B0604030504040204" pitchFamily="50" charset="-128"/>
              </a:defRPr>
            </a:lvl1pPr>
          </a:lstStyle>
          <a:p>
            <a:fld id="{AA9FFE5E-7325-4495-8E4E-1EE4187D59B3}" type="slidenum">
              <a:rPr lang="ja-JP" altLang="en-US" smtClean="0"/>
              <a:pPr/>
              <a:t>‹#›</a:t>
            </a:fld>
            <a:endParaRPr lang="ja-JP" altLang="en-US" dirty="0"/>
          </a:p>
        </p:txBody>
      </p:sp>
      <p:cxnSp>
        <p:nvCxnSpPr>
          <p:cNvPr id="9" name="直線コネクタ 8"/>
          <p:cNvCxnSpPr/>
          <p:nvPr userDrawn="1"/>
        </p:nvCxnSpPr>
        <p:spPr>
          <a:xfrm>
            <a:off x="396876" y="3508146"/>
            <a:ext cx="8340725"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8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6399" y="194734"/>
            <a:ext cx="8331202" cy="956734"/>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406399" y="1285875"/>
            <a:ext cx="8331202" cy="5200650"/>
          </a:xfrm>
        </p:spPr>
        <p:txBody>
          <a:bodyPr/>
          <a:lstStyle>
            <a:lvl1pPr marL="0" indent="0">
              <a:buClr>
                <a:srgbClr val="0000FF"/>
              </a:buClr>
              <a:buNone/>
              <a:defRPr>
                <a:solidFill>
                  <a:schemeClr val="tx1"/>
                </a:solidFill>
              </a:defRPr>
            </a:lvl1pPr>
            <a:lvl2pPr>
              <a:buClr>
                <a:schemeClr val="accent2"/>
              </a:buClr>
              <a:defRPr>
                <a:solidFill>
                  <a:schemeClr val="tx1"/>
                </a:solidFill>
              </a:defRPr>
            </a:lvl2pPr>
            <a:lvl3pPr>
              <a:buClr>
                <a:schemeClr val="accent6"/>
              </a:buClr>
              <a:defRPr/>
            </a:lvl3pPr>
          </a:lstStyle>
          <a:p>
            <a:pPr lvl="0"/>
            <a:endParaRPr kumimoji="1" lang="ja-JP" altLang="en-US" dirty="0"/>
          </a:p>
        </p:txBody>
      </p:sp>
      <p:sp>
        <p:nvSpPr>
          <p:cNvPr id="4" name="Date Placeholder 3"/>
          <p:cNvSpPr>
            <a:spLocks noGrp="1"/>
          </p:cNvSpPr>
          <p:nvPr>
            <p:ph type="dt" sz="half" idx="10"/>
          </p:nvPr>
        </p:nvSpPr>
        <p:spPr>
          <a:xfrm>
            <a:off x="0" y="6629400"/>
            <a:ext cx="2294468" cy="219081"/>
          </a:xfrm>
        </p:spPr>
        <p:txBody>
          <a:bodyPr/>
          <a:lstStyle/>
          <a:p>
            <a:endParaRPr lang="ja-JP" altLang="en-US" dirty="0"/>
          </a:p>
        </p:txBody>
      </p:sp>
      <p:sp>
        <p:nvSpPr>
          <p:cNvPr id="5" name="Footer Placeholder 4"/>
          <p:cNvSpPr>
            <a:spLocks noGrp="1"/>
          </p:cNvSpPr>
          <p:nvPr>
            <p:ph type="ftr" sz="quarter" idx="11"/>
          </p:nvPr>
        </p:nvSpPr>
        <p:spPr>
          <a:xfrm>
            <a:off x="2396067" y="6629400"/>
            <a:ext cx="4368800" cy="219081"/>
          </a:xfrm>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6859056" y="6486526"/>
            <a:ext cx="2284944" cy="361956"/>
          </a:xfrm>
        </p:spPr>
        <p:txBody>
          <a:bodyPr/>
          <a:lstStyle>
            <a:lvl1pPr>
              <a:defRPr sz="2800"/>
            </a:lvl1pPr>
          </a:lstStyle>
          <a:p>
            <a:fld id="{AA9FFE5E-7325-4495-8E4E-1EE4187D59B3}" type="slidenum">
              <a:rPr lang="ja-JP" altLang="en-US" smtClean="0"/>
              <a:pPr/>
              <a:t>‹#›</a:t>
            </a:fld>
            <a:endParaRPr lang="ja-JP" altLang="en-US" dirty="0"/>
          </a:p>
        </p:txBody>
      </p:sp>
      <p:cxnSp>
        <p:nvCxnSpPr>
          <p:cNvPr id="9" name="直線コネクタ 8"/>
          <p:cNvCxnSpPr/>
          <p:nvPr userDrawn="1"/>
        </p:nvCxnSpPr>
        <p:spPr>
          <a:xfrm>
            <a:off x="396876" y="1184046"/>
            <a:ext cx="8340725"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25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p:txBody>
          <a:body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46772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p:txBody>
          <a:body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33156623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399" y="365126"/>
            <a:ext cx="8331202" cy="99800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06399" y="1515533"/>
            <a:ext cx="8331202" cy="466143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06400" y="6356351"/>
            <a:ext cx="1888068"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2396067" y="6356351"/>
            <a:ext cx="4368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NCC-CIS</a:t>
            </a:r>
            <a:endParaRPr lang="ja-JP" altLang="en-US" dirty="0"/>
          </a:p>
        </p:txBody>
      </p:sp>
      <p:sp>
        <p:nvSpPr>
          <p:cNvPr id="6" name="Slide Number Placeholder 5"/>
          <p:cNvSpPr>
            <a:spLocks noGrp="1"/>
          </p:cNvSpPr>
          <p:nvPr>
            <p:ph type="sldNum" sz="quarter" idx="4"/>
          </p:nvPr>
        </p:nvSpPr>
        <p:spPr>
          <a:xfrm>
            <a:off x="6859056" y="6356351"/>
            <a:ext cx="1888068"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151938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rtlCol="0">
            <a:normAutofit/>
          </a:bodyPr>
          <a:lstStyle/>
          <a:p>
            <a:pPr eaLnBrk="1" fontAlgn="auto" hangingPunct="1">
              <a:spcAft>
                <a:spcPts val="0"/>
              </a:spcAft>
              <a:defRPr/>
            </a:pP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事前課題</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247651" y="1272171"/>
            <a:ext cx="8639174" cy="1836567"/>
          </a:xfrm>
          <a:ln w="28575"/>
        </p:spPr>
        <p:style>
          <a:lnRef idx="2">
            <a:schemeClr val="accent4"/>
          </a:lnRef>
          <a:fillRef idx="1">
            <a:schemeClr val="lt1"/>
          </a:fillRef>
          <a:effectRef idx="0">
            <a:schemeClr val="accent4"/>
          </a:effectRef>
          <a:fontRef idx="minor">
            <a:schemeClr val="dk1"/>
          </a:fontRef>
        </p:style>
        <p:txBody>
          <a:bodyPr rtlCol="0">
            <a:noAutofit/>
          </a:bodyPr>
          <a:lstStyle/>
          <a:p>
            <a:pPr marL="0" indent="0" eaLnBrk="1" fontAlgn="auto" hangingPunct="1">
              <a:spcAft>
                <a:spcPts val="0"/>
              </a:spcAft>
              <a:buNone/>
              <a:defRPr/>
            </a:pPr>
            <a:r>
              <a:rPr lang="ja-JP" altLang="en-US" sz="2400" dirty="0">
                <a:solidFill>
                  <a:schemeClr val="tx1"/>
                </a:solidFill>
                <a:latin typeface="Meiryo UI" panose="020B0604030504040204" pitchFamily="50" charset="-128"/>
                <a:ea typeface="Meiryo UI" panose="020B0604030504040204" pitchFamily="50" charset="-128"/>
              </a:rPr>
              <a:t>チームで研修企画案を作成し必ずご提出ください。</a:t>
            </a:r>
            <a:endParaRPr lang="en-US" altLang="ja-JP" sz="2400" dirty="0">
              <a:solidFill>
                <a:schemeClr val="tx1"/>
              </a:solidFill>
              <a:latin typeface="Meiryo UI" panose="020B0604030504040204" pitchFamily="50" charset="-128"/>
              <a:ea typeface="Meiryo UI" panose="020B0604030504040204" pitchFamily="50" charset="-128"/>
            </a:endParaRPr>
          </a:p>
          <a:p>
            <a:pPr>
              <a:defRPr/>
            </a:pPr>
            <a:r>
              <a:rPr lang="ja-JP" altLang="en-US" sz="2400" dirty="0">
                <a:solidFill>
                  <a:schemeClr val="tx1"/>
                </a:solidFill>
                <a:latin typeface="Meiryo UI" panose="020B0604030504040204" pitchFamily="50" charset="-128"/>
                <a:ea typeface="Meiryo UI" panose="020B0604030504040204" pitchFamily="50" charset="-128"/>
              </a:rPr>
              <a:t>提出期限：</a:t>
            </a:r>
            <a:r>
              <a:rPr lang="ja-JP" altLang="en-US" sz="2400" b="1" dirty="0">
                <a:solidFill>
                  <a:srgbClr val="FF0000"/>
                </a:solidFill>
                <a:latin typeface="Meiryo UI" panose="020B0604030504040204" pitchFamily="50" charset="-128"/>
                <a:ea typeface="Meiryo UI" panose="020B0604030504040204" pitchFamily="50" charset="-128"/>
              </a:rPr>
              <a:t>８月</a:t>
            </a:r>
            <a:r>
              <a:rPr lang="en-US" altLang="ja-JP" sz="2400" b="1" dirty="0">
                <a:solidFill>
                  <a:srgbClr val="FF0000"/>
                </a:solidFill>
                <a:latin typeface="Meiryo UI" panose="020B0604030504040204" pitchFamily="50" charset="-128"/>
                <a:ea typeface="Meiryo UI" panose="020B0604030504040204" pitchFamily="50" charset="-128"/>
              </a:rPr>
              <a:t>10</a:t>
            </a:r>
            <a:r>
              <a:rPr lang="ja-JP" altLang="en-US" sz="2400" b="1" dirty="0">
                <a:solidFill>
                  <a:srgbClr val="FF0000"/>
                </a:solidFill>
                <a:latin typeface="Meiryo UI" panose="020B0604030504040204" pitchFamily="50" charset="-128"/>
                <a:ea typeface="Meiryo UI" panose="020B0604030504040204" pitchFamily="50" charset="-128"/>
              </a:rPr>
              <a:t>日（月）</a:t>
            </a:r>
            <a:r>
              <a:rPr lang="en-US" altLang="ja-JP" sz="2400" b="1" dirty="0">
                <a:solidFill>
                  <a:srgbClr val="FF0000"/>
                </a:solidFill>
                <a:latin typeface="Meiryo UI" panose="020B0604030504040204" pitchFamily="50" charset="-128"/>
                <a:ea typeface="Meiryo UI" panose="020B0604030504040204" pitchFamily="50" charset="-128"/>
              </a:rPr>
              <a:t>23</a:t>
            </a:r>
            <a:r>
              <a:rPr lang="ja-JP" altLang="en-US" sz="2400" b="1" dirty="0">
                <a:solidFill>
                  <a:srgbClr val="FF0000"/>
                </a:solidFill>
                <a:latin typeface="Meiryo UI" panose="020B0604030504040204" pitchFamily="50" charset="-128"/>
                <a:ea typeface="Meiryo UI" panose="020B0604030504040204" pitchFamily="50" charset="-128"/>
              </a:rPr>
              <a:t>時ごろ</a:t>
            </a:r>
            <a:endParaRPr lang="en-US" altLang="ja-JP" sz="2400" b="1" dirty="0">
              <a:solidFill>
                <a:schemeClr val="tx1"/>
              </a:solidFill>
              <a:latin typeface="Meiryo UI" panose="020B0604030504040204" pitchFamily="50" charset="-128"/>
              <a:ea typeface="Meiryo UI" panose="020B0604030504040204" pitchFamily="50" charset="-128"/>
            </a:endParaRPr>
          </a:p>
          <a:p>
            <a:pPr>
              <a:defRPr/>
            </a:pPr>
            <a:r>
              <a:rPr lang="ja-JP" altLang="en-US" sz="2400" dirty="0">
                <a:solidFill>
                  <a:schemeClr val="tx1"/>
                </a:solidFill>
                <a:latin typeface="Meiryo UI" panose="020B0604030504040204" pitchFamily="50" charset="-128"/>
                <a:ea typeface="Meiryo UI" panose="020B0604030504040204" pitchFamily="50" charset="-128"/>
              </a:rPr>
              <a:t>提出先：</a:t>
            </a:r>
            <a:r>
              <a:rPr lang="ja-JP" altLang="en-US" sz="2400" dirty="0">
                <a:latin typeface="Meiryo UI" panose="020B0604030504040204" pitchFamily="50" charset="-128"/>
                <a:ea typeface="Meiryo UI" panose="020B0604030504040204" pitchFamily="50" charset="-128"/>
              </a:rPr>
              <a:t>事前課題提出フォルダー</a:t>
            </a:r>
            <a:endParaRPr lang="en-US" altLang="ja-JP" sz="2400" dirty="0">
              <a:latin typeface="Meiryo UI" panose="020B0604030504040204" pitchFamily="50" charset="-128"/>
              <a:ea typeface="Meiryo UI" panose="020B0604030504040204" pitchFamily="50" charset="-128"/>
            </a:endParaRPr>
          </a:p>
          <a:p>
            <a:pPr>
              <a:defRPr/>
            </a:pPr>
            <a:r>
              <a:rPr lang="ja-JP" altLang="en-US" sz="2400" dirty="0">
                <a:latin typeface="Meiryo UI" panose="020B0604030504040204" pitchFamily="50" charset="-128"/>
                <a:ea typeface="Meiryo UI" panose="020B0604030504040204" pitchFamily="50" charset="-128"/>
              </a:rPr>
              <a:t>　　　　　（新教育研修管理システムの指導者研修ページ内）</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07A6C03-5DEF-48B5-AC7F-4D2DB25DE87C}" type="slidenum">
              <a:rPr kumimoji="1" lang="ja-JP" altLang="en-US" smtClean="0"/>
              <a:pPr/>
              <a:t>1</a:t>
            </a:fld>
            <a:endParaRPr kumimoji="1" lang="ja-JP" altLang="en-US" dirty="0"/>
          </a:p>
        </p:txBody>
      </p:sp>
      <p:sp>
        <p:nvSpPr>
          <p:cNvPr id="3" name="テキスト ボックス 2"/>
          <p:cNvSpPr txBox="1"/>
          <p:nvPr/>
        </p:nvSpPr>
        <p:spPr>
          <a:xfrm>
            <a:off x="247651" y="3108738"/>
            <a:ext cx="8829674" cy="3416320"/>
          </a:xfrm>
          <a:prstGeom prst="rect">
            <a:avLst/>
          </a:prstGeom>
          <a:noFill/>
        </p:spPr>
        <p:txBody>
          <a:bodyPr wrap="square" rtlCol="0">
            <a:spAutoFit/>
          </a:bodyPr>
          <a:lstStyle/>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お送りいただいた事前課題データは、研修当日も使用しますので持ち込まれる</a:t>
            </a:r>
            <a:r>
              <a:rPr lang="en-US" altLang="ja-JP" dirty="0">
                <a:latin typeface="Meiryo UI" panose="020B0604030504040204" pitchFamily="50" charset="-128"/>
                <a:ea typeface="Meiryo UI" panose="020B0604030504040204" pitchFamily="50" charset="-128"/>
              </a:rPr>
              <a:t>PC</a:t>
            </a:r>
            <a:r>
              <a:rPr lang="ja-JP" altLang="en-US" dirty="0">
                <a:latin typeface="Meiryo UI" panose="020B0604030504040204" pitchFamily="50" charset="-128"/>
                <a:ea typeface="Meiryo UI" panose="020B0604030504040204" pitchFamily="50" charset="-128"/>
              </a:rPr>
              <a:t>等に保存し、お持ちください。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この事前課題は、受講者およびアドバイザーに印刷、配布します（</a:t>
            </a:r>
            <a:r>
              <a:rPr lang="en-US" altLang="ja-JP" dirty="0">
                <a:latin typeface="Meiryo UI" panose="020B0604030504040204" pitchFamily="50" charset="-128"/>
                <a:ea typeface="Meiryo UI" panose="020B0604030504040204" pitchFamily="50" charset="-128"/>
              </a:rPr>
              <a:t>8</a:t>
            </a:r>
            <a:r>
              <a:rPr lang="ja-JP" altLang="en-US" dirty="0">
                <a:latin typeface="Meiryo UI" panose="020B0604030504040204" pitchFamily="50" charset="-128"/>
                <a:ea typeface="Meiryo UI" panose="020B0604030504040204" pitchFamily="50" charset="-128"/>
              </a:rPr>
              <a:t>スライドを</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枚に集約した白黒印刷）。</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事前課題の企画案は</a:t>
            </a:r>
            <a:r>
              <a:rPr lang="ja-JP" altLang="en-US" dirty="0">
                <a:solidFill>
                  <a:srgbClr val="FF0000"/>
                </a:solidFill>
                <a:latin typeface="Meiryo UI" panose="020B0604030504040204" pitchFamily="50" charset="-128"/>
                <a:ea typeface="Meiryo UI" panose="020B0604030504040204" pitchFamily="50" charset="-128"/>
              </a:rPr>
              <a:t>暫定的で構いません</a:t>
            </a:r>
            <a:r>
              <a:rPr lang="ja-JP" altLang="en-US" dirty="0">
                <a:latin typeface="Meiryo UI" panose="020B0604030504040204" pitchFamily="50" charset="-128"/>
                <a:ea typeface="Meiryo UI" panose="020B0604030504040204" pitchFamily="50" charset="-128"/>
              </a:rPr>
              <a:t>。本フォームに沿ってすすめ、少なくとも</a:t>
            </a:r>
            <a:r>
              <a:rPr lang="ja-JP" altLang="en-US" dirty="0">
                <a:solidFill>
                  <a:srgbClr val="FF0000"/>
                </a:solidFill>
                <a:latin typeface="Meiryo UI" panose="020B0604030504040204" pitchFamily="50" charset="-128"/>
                <a:ea typeface="Meiryo UI" panose="020B0604030504040204" pitchFamily="50" charset="-128"/>
              </a:rPr>
              <a:t>研修の目的、学習目標までは立案し</a:t>
            </a:r>
            <a:r>
              <a:rPr lang="ja-JP" altLang="en-US" dirty="0">
                <a:latin typeface="Meiryo UI" panose="020B0604030504040204" pitchFamily="50" charset="-128"/>
                <a:ea typeface="Meiryo UI" panose="020B0604030504040204" pitchFamily="50" charset="-128"/>
              </a:rPr>
              <a:t>ご提出ください。</a:t>
            </a:r>
            <a:r>
              <a:rPr lang="ja-JP" altLang="en-US" dirty="0">
                <a:solidFill>
                  <a:srgbClr val="FF0000"/>
                </a:solidFill>
                <a:latin typeface="Meiryo UI" panose="020B0604030504040204" pitchFamily="50" charset="-128"/>
                <a:ea typeface="Meiryo UI" panose="020B0604030504040204" pitchFamily="50" charset="-128"/>
              </a:rPr>
              <a:t>できれば最後のスライドまで一通り</a:t>
            </a:r>
            <a:r>
              <a:rPr lang="ja-JP" altLang="en-US" dirty="0">
                <a:latin typeface="Meiryo UI" panose="020B0604030504040204" pitchFamily="50" charset="-128"/>
                <a:ea typeface="Meiryo UI" panose="020B0604030504040204" pitchFamily="50" charset="-128"/>
              </a:rPr>
              <a:t>記載いただくことをおすすめします。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研修</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日目は事前課題で取り組んだ企画案を見直し、深めます。事前課題の企画案をグループ内で簡単に発表して頂く予定です。</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日目終了時の企画案は、</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日目の資料として受講者に配布予定です。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所定の</a:t>
            </a:r>
            <a:r>
              <a:rPr lang="en-US" altLang="ja-JP" dirty="0">
                <a:latin typeface="Meiryo UI" panose="020B0604030504040204" pitchFamily="50" charset="-128"/>
                <a:ea typeface="Meiryo UI" panose="020B0604030504040204" pitchFamily="50" charset="-128"/>
              </a:rPr>
              <a:t>PowerPoint</a:t>
            </a:r>
            <a:r>
              <a:rPr lang="ja-JP" altLang="en-US" dirty="0">
                <a:latin typeface="Meiryo UI" panose="020B0604030504040204" pitchFamily="50" charset="-128"/>
                <a:ea typeface="Meiryo UI" panose="020B0604030504040204" pitchFamily="50" charset="-128"/>
              </a:rPr>
              <a:t>以外のソフト（ワードやエクセル）の資料は受付ません。</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「例）」などのグレー文字は削除してご使用ください。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366276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研修の目的、学習目標</a:t>
            </a:r>
            <a:endParaRPr kumimoji="1" lang="ja-JP" altLang="en-US" dirty="0"/>
          </a:p>
        </p:txBody>
      </p:sp>
      <p:sp>
        <p:nvSpPr>
          <p:cNvPr id="3" name="コンテンツ プレースホルダー 2"/>
          <p:cNvSpPr>
            <a:spLocks noGrp="1"/>
          </p:cNvSpPr>
          <p:nvPr>
            <p:ph idx="1"/>
          </p:nvPr>
        </p:nvSpPr>
        <p:spPr>
          <a:xfrm>
            <a:off x="406399" y="1285875"/>
            <a:ext cx="8331202" cy="1672390"/>
          </a:xfrm>
        </p:spPr>
        <p:txBody>
          <a:bodyPr>
            <a:normAutofit lnSpcReduction="10000"/>
          </a:bodyPr>
          <a:lstStyle/>
          <a:p>
            <a:pPr marL="457200" lvl="0" indent="-457200">
              <a:buFont typeface="Wingdings" panose="05000000000000000000" pitchFamily="2" charset="2"/>
              <a:buChar char="n"/>
            </a:pPr>
            <a:r>
              <a:rPr kumimoji="1" lang="ja-JP" altLang="en-US" dirty="0">
                <a:solidFill>
                  <a:schemeClr val="tx1"/>
                </a:solidFill>
              </a:rPr>
              <a:t>目的</a:t>
            </a:r>
            <a:endParaRPr kumimoji="1" lang="en-US" altLang="ja-JP" dirty="0">
              <a:solidFill>
                <a:schemeClr val="tx1"/>
              </a:solidFill>
            </a:endParaRPr>
          </a:p>
          <a:p>
            <a:r>
              <a:rPr lang="ja-JP" altLang="en-US" dirty="0">
                <a:solidFill>
                  <a:schemeClr val="bg1">
                    <a:lumMod val="75000"/>
                  </a:schemeClr>
                </a:solidFill>
              </a:rPr>
              <a:t>例）</a:t>
            </a:r>
            <a:r>
              <a:rPr lang="en-US" altLang="ja-JP" dirty="0">
                <a:solidFill>
                  <a:schemeClr val="bg1">
                    <a:lumMod val="75000"/>
                  </a:schemeClr>
                </a:solidFill>
              </a:rPr>
              <a:t> ACP</a:t>
            </a:r>
            <a:r>
              <a:rPr lang="ja-JP" altLang="en-US" dirty="0">
                <a:solidFill>
                  <a:schemeClr val="bg1">
                    <a:lumMod val="75000"/>
                  </a:schemeClr>
                </a:solidFill>
              </a:rPr>
              <a:t>の概念と歴史を理解し、がん相談における相談者との関わり方を学ぶ。</a:t>
            </a:r>
            <a:endParaRPr lang="en-US" altLang="ja-JP" dirty="0">
              <a:solidFill>
                <a:schemeClr val="bg1">
                  <a:lumMod val="75000"/>
                </a:schemeClr>
              </a:solidFill>
            </a:endParaRPr>
          </a:p>
          <a:p>
            <a:pPr lvl="0"/>
            <a:r>
              <a:rPr lang="ja-JP" altLang="en-US" sz="1900" dirty="0">
                <a:solidFill>
                  <a:schemeClr val="bg1">
                    <a:lumMod val="75000"/>
                  </a:schemeClr>
                </a:solidFill>
              </a:rPr>
              <a:t>　　　　　　　　　　</a:t>
            </a:r>
            <a:endParaRPr kumimoji="1" lang="en-US" altLang="ja-JP" dirty="0">
              <a:solidFill>
                <a:schemeClr val="tx1"/>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10</a:t>
            </a:fld>
            <a:endParaRPr lang="ja-JP" altLang="en-US"/>
          </a:p>
        </p:txBody>
      </p:sp>
      <p:sp>
        <p:nvSpPr>
          <p:cNvPr id="5" name="コンテンツ プレースホルダー 2"/>
          <p:cNvSpPr txBox="1">
            <a:spLocks/>
          </p:cNvSpPr>
          <p:nvPr/>
        </p:nvSpPr>
        <p:spPr>
          <a:xfrm>
            <a:off x="406399" y="3165316"/>
            <a:ext cx="8331202" cy="34761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sz="3000" dirty="0"/>
              <a:t>学習目標</a:t>
            </a:r>
            <a:endParaRPr lang="en-US" altLang="ja-JP" sz="3000" dirty="0"/>
          </a:p>
          <a:p>
            <a:r>
              <a:rPr lang="ja-JP" altLang="en-US" sz="1900" dirty="0">
                <a:solidFill>
                  <a:schemeClr val="bg1">
                    <a:lumMod val="75000"/>
                  </a:schemeClr>
                </a:solidFill>
              </a:rPr>
              <a:t>例）</a:t>
            </a:r>
            <a:endParaRPr lang="en-US" altLang="ja-JP" sz="1900" dirty="0">
              <a:solidFill>
                <a:schemeClr val="bg1">
                  <a:lumMod val="75000"/>
                </a:schemeClr>
              </a:solidFill>
            </a:endParaRPr>
          </a:p>
          <a:p>
            <a:r>
              <a:rPr lang="ja-JP" altLang="en-US" sz="1900" dirty="0">
                <a:solidFill>
                  <a:schemeClr val="bg1">
                    <a:lumMod val="75000"/>
                  </a:schemeClr>
                </a:solidFill>
              </a:rPr>
              <a:t>①</a:t>
            </a:r>
            <a:r>
              <a:rPr lang="en-US" altLang="ja-JP" sz="1900" dirty="0">
                <a:solidFill>
                  <a:schemeClr val="bg1">
                    <a:lumMod val="75000"/>
                  </a:schemeClr>
                </a:solidFill>
              </a:rPr>
              <a:t> ACP</a:t>
            </a:r>
            <a:r>
              <a:rPr lang="ja-JP" altLang="en-US" sz="1900" dirty="0">
                <a:solidFill>
                  <a:schemeClr val="bg1">
                    <a:lumMod val="75000"/>
                  </a:schemeClr>
                </a:solidFill>
              </a:rPr>
              <a:t>の定義、歴史を説明できる</a:t>
            </a:r>
            <a:r>
              <a:rPr lang="en-US" altLang="ja-JP" sz="1900" dirty="0">
                <a:solidFill>
                  <a:schemeClr val="bg1">
                    <a:lumMod val="75000"/>
                  </a:schemeClr>
                </a:solidFill>
              </a:rPr>
              <a:t>(</a:t>
            </a:r>
            <a:r>
              <a:rPr lang="ja-JP" altLang="en-US" sz="1900" dirty="0">
                <a:solidFill>
                  <a:schemeClr val="bg1">
                    <a:lumMod val="75000"/>
                  </a:schemeClr>
                </a:solidFill>
              </a:rPr>
              <a:t>認知領域</a:t>
            </a:r>
            <a:r>
              <a:rPr lang="en-US" altLang="ja-JP" sz="1900" dirty="0">
                <a:solidFill>
                  <a:schemeClr val="bg1">
                    <a:lumMod val="75000"/>
                  </a:schemeClr>
                </a:solidFill>
              </a:rPr>
              <a:t>:</a:t>
            </a:r>
            <a:r>
              <a:rPr lang="ja-JP" altLang="en-US" sz="1900" dirty="0">
                <a:solidFill>
                  <a:schemeClr val="bg1">
                    <a:lumMod val="75000"/>
                  </a:schemeClr>
                </a:solidFill>
              </a:rPr>
              <a:t>理解</a:t>
            </a:r>
            <a:r>
              <a:rPr lang="en-US" altLang="ja-JP" sz="1900" dirty="0">
                <a:solidFill>
                  <a:schemeClr val="bg1">
                    <a:lumMod val="75000"/>
                  </a:schemeClr>
                </a:solidFill>
              </a:rPr>
              <a:t>)</a:t>
            </a:r>
          </a:p>
          <a:p>
            <a:r>
              <a:rPr lang="ja-JP" altLang="en-US" sz="1900" dirty="0">
                <a:solidFill>
                  <a:schemeClr val="bg1">
                    <a:lumMod val="75000"/>
                  </a:schemeClr>
                </a:solidFill>
              </a:rPr>
              <a:t>②がん相談における</a:t>
            </a:r>
            <a:r>
              <a:rPr lang="en-US" altLang="ja-JP" sz="1900" dirty="0">
                <a:solidFill>
                  <a:schemeClr val="bg1">
                    <a:lumMod val="75000"/>
                  </a:schemeClr>
                </a:solidFill>
              </a:rPr>
              <a:t>ACP</a:t>
            </a:r>
            <a:r>
              <a:rPr lang="ja-JP" altLang="en-US" sz="1900" dirty="0">
                <a:solidFill>
                  <a:schemeClr val="bg1">
                    <a:lumMod val="75000"/>
                  </a:schemeClr>
                </a:solidFill>
              </a:rPr>
              <a:t>実践の重要性を認める　</a:t>
            </a:r>
            <a:r>
              <a:rPr lang="en-US" altLang="ja-JP" sz="1900" dirty="0">
                <a:solidFill>
                  <a:schemeClr val="bg1">
                    <a:lumMod val="75000"/>
                  </a:schemeClr>
                </a:solidFill>
              </a:rPr>
              <a:t>(</a:t>
            </a:r>
            <a:r>
              <a:rPr lang="ja-JP" altLang="en-US" sz="1900" dirty="0">
                <a:solidFill>
                  <a:schemeClr val="bg1">
                    <a:lumMod val="75000"/>
                  </a:schemeClr>
                </a:solidFill>
              </a:rPr>
              <a:t>情意領域</a:t>
            </a:r>
            <a:r>
              <a:rPr lang="en-US" altLang="ja-JP" sz="1900" dirty="0">
                <a:solidFill>
                  <a:schemeClr val="bg1">
                    <a:lumMod val="75000"/>
                  </a:schemeClr>
                </a:solidFill>
              </a:rPr>
              <a:t>:</a:t>
            </a:r>
            <a:r>
              <a:rPr lang="ja-JP" altLang="en-US" sz="1900" dirty="0">
                <a:solidFill>
                  <a:schemeClr val="bg1">
                    <a:lumMod val="75000"/>
                  </a:schemeClr>
                </a:solidFill>
              </a:rPr>
              <a:t>受容</a:t>
            </a:r>
            <a:r>
              <a:rPr lang="en-US" altLang="ja-JP" sz="1900" dirty="0">
                <a:solidFill>
                  <a:schemeClr val="bg1">
                    <a:lumMod val="75000"/>
                  </a:schemeClr>
                </a:solidFill>
              </a:rPr>
              <a:t>)</a:t>
            </a:r>
          </a:p>
          <a:p>
            <a:r>
              <a:rPr lang="ja-JP" altLang="en-US" sz="1900" dirty="0">
                <a:solidFill>
                  <a:schemeClr val="bg1">
                    <a:lumMod val="75000"/>
                  </a:schemeClr>
                </a:solidFill>
              </a:rPr>
              <a:t>③ロールプレイには積極的に発言し参加する（情意領域</a:t>
            </a:r>
            <a:r>
              <a:rPr lang="en-US" altLang="ja-JP" sz="1900" dirty="0">
                <a:solidFill>
                  <a:schemeClr val="bg1">
                    <a:lumMod val="75000"/>
                  </a:schemeClr>
                </a:solidFill>
              </a:rPr>
              <a:t>:</a:t>
            </a:r>
            <a:r>
              <a:rPr lang="ja-JP" altLang="en-US" sz="1900" dirty="0">
                <a:solidFill>
                  <a:schemeClr val="bg1">
                    <a:lumMod val="75000"/>
                  </a:schemeClr>
                </a:solidFill>
              </a:rPr>
              <a:t>価値づけ）</a:t>
            </a:r>
            <a:endParaRPr lang="en-US" altLang="ja-JP" sz="1900" dirty="0">
              <a:solidFill>
                <a:schemeClr val="bg1">
                  <a:lumMod val="75000"/>
                </a:schemeClr>
              </a:solidFill>
            </a:endParaRPr>
          </a:p>
          <a:p>
            <a:r>
              <a:rPr lang="ja-JP" altLang="en-US" sz="1900" dirty="0">
                <a:solidFill>
                  <a:schemeClr val="bg1">
                    <a:lumMod val="75000"/>
                  </a:schemeClr>
                </a:solidFill>
              </a:rPr>
              <a:t>④ロールプレイにおいて</a:t>
            </a:r>
            <a:r>
              <a:rPr lang="en-US" altLang="ja-JP" sz="1900" dirty="0">
                <a:solidFill>
                  <a:schemeClr val="bg1">
                    <a:lumMod val="75000"/>
                  </a:schemeClr>
                </a:solidFill>
              </a:rPr>
              <a:t>ACP</a:t>
            </a:r>
            <a:r>
              <a:rPr lang="ja-JP" altLang="en-US" sz="1900" dirty="0">
                <a:solidFill>
                  <a:schemeClr val="bg1">
                    <a:lumMod val="75000"/>
                  </a:schemeClr>
                </a:solidFill>
              </a:rPr>
              <a:t>の重要な要素を適用する（認知領域</a:t>
            </a:r>
            <a:r>
              <a:rPr lang="en-US" altLang="ja-JP" sz="1900" dirty="0">
                <a:solidFill>
                  <a:schemeClr val="bg1">
                    <a:lumMod val="75000"/>
                  </a:schemeClr>
                </a:solidFill>
              </a:rPr>
              <a:t>:</a:t>
            </a:r>
            <a:r>
              <a:rPr lang="ja-JP" altLang="en-US" sz="1900" dirty="0">
                <a:solidFill>
                  <a:schemeClr val="bg1">
                    <a:lumMod val="75000"/>
                  </a:schemeClr>
                </a:solidFill>
              </a:rPr>
              <a:t>応用）</a:t>
            </a:r>
            <a:endParaRPr lang="en-US" altLang="ja-JP" sz="1900" dirty="0">
              <a:solidFill>
                <a:schemeClr val="bg1">
                  <a:lumMod val="75000"/>
                </a:schemeClr>
              </a:solidFill>
            </a:endParaRPr>
          </a:p>
          <a:p>
            <a:r>
              <a:rPr lang="ja-JP" altLang="en-US" sz="1900" dirty="0">
                <a:solidFill>
                  <a:schemeClr val="bg1">
                    <a:lumMod val="75000"/>
                  </a:schemeClr>
                </a:solidFill>
              </a:rPr>
              <a:t>⑤</a:t>
            </a:r>
            <a:r>
              <a:rPr lang="en-US" altLang="ja-JP" sz="1900" dirty="0">
                <a:solidFill>
                  <a:schemeClr val="bg1">
                    <a:lumMod val="75000"/>
                  </a:schemeClr>
                </a:solidFill>
              </a:rPr>
              <a:t>ACP</a:t>
            </a:r>
            <a:r>
              <a:rPr lang="ja-JP" altLang="en-US" sz="1900" dirty="0">
                <a:solidFill>
                  <a:schemeClr val="bg1">
                    <a:lumMod val="75000"/>
                  </a:schemeClr>
                </a:solidFill>
              </a:rPr>
              <a:t>の実践に向けた自己の課題、施設の課題を明らかにする（認知領域</a:t>
            </a:r>
            <a:r>
              <a:rPr lang="en-US" altLang="ja-JP" sz="1900" dirty="0">
                <a:solidFill>
                  <a:schemeClr val="bg1">
                    <a:lumMod val="75000"/>
                  </a:schemeClr>
                </a:solidFill>
              </a:rPr>
              <a:t>:</a:t>
            </a:r>
            <a:r>
              <a:rPr lang="ja-JP" altLang="en-US" sz="1900" dirty="0">
                <a:solidFill>
                  <a:schemeClr val="bg1">
                    <a:lumMod val="75000"/>
                  </a:schemeClr>
                </a:solidFill>
              </a:rPr>
              <a:t>分析）</a:t>
            </a:r>
            <a:endParaRPr lang="en-US" altLang="ja-JP" sz="1900" dirty="0">
              <a:solidFill>
                <a:schemeClr val="bg1">
                  <a:lumMod val="75000"/>
                </a:schemeClr>
              </a:solidFill>
            </a:endParaRPr>
          </a:p>
          <a:p>
            <a:r>
              <a:rPr lang="ja-JP" altLang="en-US" sz="1900" dirty="0">
                <a:solidFill>
                  <a:schemeClr val="bg1">
                    <a:lumMod val="75000"/>
                  </a:schemeClr>
                </a:solidFill>
              </a:rPr>
              <a:t>　　　　　　　　　　　　　　　　　　</a:t>
            </a:r>
            <a:endParaRPr lang="en-US" altLang="ja-JP" dirty="0"/>
          </a:p>
        </p:txBody>
      </p:sp>
      <p:sp>
        <p:nvSpPr>
          <p:cNvPr id="4" name="テキスト ボックス 3"/>
          <p:cNvSpPr txBox="1"/>
          <p:nvPr/>
        </p:nvSpPr>
        <p:spPr>
          <a:xfrm>
            <a:off x="5153090" y="2426652"/>
            <a:ext cx="3702152" cy="276998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必須の事前課題は</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ここまでです。</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お疲れさま</a:t>
            </a:r>
            <a:r>
              <a:rPr lang="ja-JP" altLang="en-US" sz="2800" b="1" dirty="0" err="1">
                <a:solidFill>
                  <a:srgbClr val="FF0000"/>
                </a:solidFill>
                <a:latin typeface="Meiryo UI" panose="020B0604030504040204" pitchFamily="50" charset="-128"/>
                <a:ea typeface="Meiryo UI" panose="020B0604030504040204" pitchFamily="50" charset="-128"/>
              </a:rPr>
              <a:t>で</a:t>
            </a:r>
            <a:r>
              <a:rPr lang="ja-JP" altLang="en-US" sz="2800" b="1" dirty="0">
                <a:solidFill>
                  <a:srgbClr val="FF0000"/>
                </a:solidFill>
                <a:latin typeface="Meiryo UI" panose="020B0604030504040204" pitchFamily="50" charset="-128"/>
                <a:ea typeface="Meiryo UI" panose="020B0604030504040204" pitchFamily="50" charset="-128"/>
              </a:rPr>
              <a:t>した。</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暫定的で構いませんので、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できれば</a:t>
            </a:r>
            <a:r>
              <a:rPr lang="ja-JP" altLang="en-US" b="1" dirty="0">
                <a:solidFill>
                  <a:srgbClr val="FF0000"/>
                </a:solidFill>
                <a:latin typeface="Meiryo UI" panose="020B0604030504040204" pitchFamily="50" charset="-128"/>
                <a:ea typeface="Meiryo UI" panose="020B0604030504040204" pitchFamily="50" charset="-128"/>
              </a:rPr>
              <a:t>最後のスライド</a:t>
            </a:r>
            <a:r>
              <a:rPr lang="ja-JP" altLang="en-US" dirty="0">
                <a:solidFill>
                  <a:srgbClr val="FF0000"/>
                </a:solidFill>
                <a:latin typeface="Meiryo UI" panose="020B0604030504040204" pitchFamily="50" charset="-128"/>
                <a:ea typeface="Meiryo UI" panose="020B0604030504040204" pitchFamily="50" charset="-128"/>
              </a:rPr>
              <a:t>まで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入力してください。</a:t>
            </a:r>
            <a:br>
              <a:rPr lang="en-US" altLang="ja-JP" dirty="0">
                <a:solidFill>
                  <a:srgbClr val="FF0000"/>
                </a:solidFill>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（読み終えたら消去してください）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研修テーマと研修概要</a:t>
            </a:r>
            <a:endParaRPr kumimoji="1" lang="ja-JP" altLang="en-US" dirty="0"/>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11</a:t>
            </a:fld>
            <a:endParaRPr lang="ja-JP" altLang="en-US"/>
          </a:p>
        </p:txBody>
      </p:sp>
      <p:graphicFrame>
        <p:nvGraphicFramePr>
          <p:cNvPr id="6" name="表 5"/>
          <p:cNvGraphicFramePr>
            <a:graphicFrameLocks noGrp="1"/>
          </p:cNvGraphicFramePr>
          <p:nvPr>
            <p:extLst>
              <p:ext uri="{D42A27DB-BD31-4B8C-83A1-F6EECF244321}">
                <p14:modId xmlns:p14="http://schemas.microsoft.com/office/powerpoint/2010/main" val="1078134711"/>
              </p:ext>
            </p:extLst>
          </p:nvPr>
        </p:nvGraphicFramePr>
        <p:xfrm>
          <a:off x="304799" y="1285872"/>
          <a:ext cx="8548255" cy="5116213"/>
        </p:xfrm>
        <a:graphic>
          <a:graphicData uri="http://schemas.openxmlformats.org/drawingml/2006/table">
            <a:tbl>
              <a:tblPr firstRow="1" bandRow="1">
                <a:tableStyleId>{F5AB1C69-6EDB-4FF4-983F-18BD219EF322}</a:tableStyleId>
              </a:tblPr>
              <a:tblGrid>
                <a:gridCol w="1482437">
                  <a:extLst>
                    <a:ext uri="{9D8B030D-6E8A-4147-A177-3AD203B41FA5}">
                      <a16:colId xmlns:a16="http://schemas.microsoft.com/office/drawing/2014/main" val="20000"/>
                    </a:ext>
                  </a:extLst>
                </a:gridCol>
                <a:gridCol w="7065818">
                  <a:extLst>
                    <a:ext uri="{9D8B030D-6E8A-4147-A177-3AD203B41FA5}">
                      <a16:colId xmlns:a16="http://schemas.microsoft.com/office/drawing/2014/main" val="20001"/>
                    </a:ext>
                  </a:extLst>
                </a:gridCol>
              </a:tblGrid>
              <a:tr h="583176">
                <a:tc>
                  <a:txBody>
                    <a:bodyPr/>
                    <a:lstStyle/>
                    <a:p>
                      <a:pPr algn="ctr"/>
                      <a:r>
                        <a:rPr kumimoji="1" lang="ja-JP" altLang="en-US" dirty="0">
                          <a:latin typeface="Meiryo UI" panose="020B0604030504040204" pitchFamily="50" charset="-128"/>
                          <a:ea typeface="Meiryo UI" panose="020B0604030504040204" pitchFamily="50" charset="-128"/>
                        </a:rPr>
                        <a:t>項　目</a:t>
                      </a:r>
                    </a:p>
                  </a:txBody>
                  <a:tcPr/>
                </a:tc>
                <a:tc>
                  <a:txBody>
                    <a:bodyPr/>
                    <a:lstStyle/>
                    <a:p>
                      <a:pPr algn="ctr"/>
                      <a:r>
                        <a:rPr kumimoji="1" lang="ja-JP" altLang="en-US" dirty="0">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1437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研修テーマ</a:t>
                      </a:r>
                      <a:endParaRPr lang="en-US" altLang="ja-JP"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（研修名）</a:t>
                      </a:r>
                      <a:endParaRPr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447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対象</a:t>
                      </a:r>
                      <a:endParaRPr lang="en-US" altLang="ja-JP"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対象の条件や定員</a:t>
                      </a:r>
                      <a:endParaRPr lang="en-US" altLang="ja-JP" sz="11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4822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期間・時間</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研修形態</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583176">
                <a:tc>
                  <a:txBody>
                    <a:bodyPr/>
                    <a:lstStyle/>
                    <a:p>
                      <a:r>
                        <a:rPr kumimoji="1" lang="ja-JP" altLang="en-US" dirty="0">
                          <a:latin typeface="Meiryo UI" panose="020B0604030504040204" pitchFamily="50" charset="-128"/>
                          <a:ea typeface="Meiryo UI" panose="020B0604030504040204" pitchFamily="50" charset="-128"/>
                        </a:rPr>
                        <a:t>募集・広報</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455915">
                <a:tc>
                  <a:txBody>
                    <a:bodyPr/>
                    <a:lstStyle/>
                    <a:p>
                      <a:r>
                        <a:rPr kumimoji="1" lang="ja-JP" altLang="en-US" dirty="0">
                          <a:latin typeface="Meiryo UI" panose="020B0604030504040204" pitchFamily="50" charset="-128"/>
                          <a:ea typeface="Meiryo UI" panose="020B0604030504040204" pitchFamily="50" charset="-128"/>
                        </a:rPr>
                        <a:t>予算案</a:t>
                      </a: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6"/>
                  </a:ext>
                </a:extLst>
              </a:tr>
              <a:tr h="583176">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endParaRPr kumimoji="1" lang="ja-JP" altLang="en-US" dirty="0"/>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12</a:t>
            </a:fld>
            <a:endParaRPr lang="ja-JP" altLang="en-US"/>
          </a:p>
        </p:txBody>
      </p:sp>
      <p:graphicFrame>
        <p:nvGraphicFramePr>
          <p:cNvPr id="8" name="表 7"/>
          <p:cNvGraphicFramePr>
            <a:graphicFrameLocks noGrp="1"/>
          </p:cNvGraphicFramePr>
          <p:nvPr>
            <p:extLst>
              <p:ext uri="{D42A27DB-BD31-4B8C-83A1-F6EECF244321}">
                <p14:modId xmlns:p14="http://schemas.microsoft.com/office/powerpoint/2010/main" val="1335709733"/>
              </p:ext>
            </p:extLst>
          </p:nvPr>
        </p:nvGraphicFramePr>
        <p:xfrm>
          <a:off x="241300" y="1322998"/>
          <a:ext cx="8661400" cy="5163528"/>
        </p:xfrm>
        <a:graphic>
          <a:graphicData uri="http://schemas.openxmlformats.org/drawingml/2006/table">
            <a:tbl>
              <a:tblPr firstRow="1" bandRow="1">
                <a:tableStyleId>{F5AB1C69-6EDB-4FF4-983F-18BD219EF322}</a:tableStyleId>
              </a:tblPr>
              <a:tblGrid>
                <a:gridCol w="1298931">
                  <a:extLst>
                    <a:ext uri="{9D8B030D-6E8A-4147-A177-3AD203B41FA5}">
                      <a16:colId xmlns:a16="http://schemas.microsoft.com/office/drawing/2014/main" val="20000"/>
                    </a:ext>
                  </a:extLst>
                </a:gridCol>
                <a:gridCol w="1191221">
                  <a:extLst>
                    <a:ext uri="{9D8B030D-6E8A-4147-A177-3AD203B41FA5}">
                      <a16:colId xmlns:a16="http://schemas.microsoft.com/office/drawing/2014/main" val="20001"/>
                    </a:ext>
                  </a:extLst>
                </a:gridCol>
                <a:gridCol w="6171248">
                  <a:extLst>
                    <a:ext uri="{9D8B030D-6E8A-4147-A177-3AD203B41FA5}">
                      <a16:colId xmlns:a16="http://schemas.microsoft.com/office/drawing/2014/main" val="20002"/>
                    </a:ext>
                  </a:extLst>
                </a:gridCol>
              </a:tblGrid>
              <a:tr h="376954">
                <a:tc>
                  <a:txBody>
                    <a:bodyPr/>
                    <a:lstStyle/>
                    <a:p>
                      <a:pPr algn="ctr"/>
                      <a:r>
                        <a:rPr kumimoji="1" lang="ja-JP" altLang="en-US" dirty="0">
                          <a:latin typeface="Meiryo UI" panose="020B0604030504040204" pitchFamily="50" charset="-128"/>
                          <a:ea typeface="Meiryo UI" panose="020B0604030504040204" pitchFamily="50" charset="-128"/>
                        </a:rPr>
                        <a:t>開始</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時刻</a:t>
                      </a:r>
                    </a:p>
                  </a:txBody>
                  <a:tcPr/>
                </a:tc>
                <a:tc>
                  <a:txBody>
                    <a:bodyPr/>
                    <a:lstStyle/>
                    <a:p>
                      <a:pPr algn="ctr"/>
                      <a:r>
                        <a:rPr kumimoji="1" lang="ja-JP" altLang="en-US" dirty="0">
                          <a:latin typeface="Meiryo UI" panose="020B0604030504040204" pitchFamily="50" charset="-128"/>
                          <a:ea typeface="Meiryo UI" panose="020B0604030504040204" pitchFamily="50" charset="-128"/>
                        </a:rPr>
                        <a:t>所要</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時間</a:t>
                      </a: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プログラム内容</a:t>
                      </a:r>
                    </a:p>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3"/>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6"/>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7"/>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8"/>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1"/>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研修の詳細</a:t>
            </a:r>
            <a:endParaRPr kumimoji="1" lang="ja-JP" altLang="en-US" dirty="0"/>
          </a:p>
        </p:txBody>
      </p:sp>
      <p:sp>
        <p:nvSpPr>
          <p:cNvPr id="3" name="コンテンツ プレースホルダー 2"/>
          <p:cNvSpPr>
            <a:spLocks noGrp="1"/>
          </p:cNvSpPr>
          <p:nvPr>
            <p:ph idx="1"/>
          </p:nvPr>
        </p:nvSpPr>
        <p:spPr/>
        <p:txBody>
          <a:bodyPr/>
          <a:lstStyle/>
          <a:p>
            <a:pPr lvl="0"/>
            <a:endParaRPr kumimoji="1" lang="en-US" altLang="ja-JP" dirty="0"/>
          </a:p>
          <a:p>
            <a:pPr marL="0" lvl="0" indent="0">
              <a:buNone/>
            </a:pPr>
            <a:endParaRPr lang="en-US" altLang="ja-JP" dirty="0"/>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13</a:t>
            </a:fld>
            <a:endParaRPr lang="ja-JP" altLang="en-US"/>
          </a:p>
        </p:txBody>
      </p:sp>
      <p:graphicFrame>
        <p:nvGraphicFramePr>
          <p:cNvPr id="6" name="表 5"/>
          <p:cNvGraphicFramePr>
            <a:graphicFrameLocks noGrp="1"/>
          </p:cNvGraphicFramePr>
          <p:nvPr>
            <p:extLst>
              <p:ext uri="{D42A27DB-BD31-4B8C-83A1-F6EECF244321}">
                <p14:modId xmlns:p14="http://schemas.microsoft.com/office/powerpoint/2010/main" val="4018052348"/>
              </p:ext>
            </p:extLst>
          </p:nvPr>
        </p:nvGraphicFramePr>
        <p:xfrm>
          <a:off x="277091" y="1266297"/>
          <a:ext cx="8589817" cy="5163179"/>
        </p:xfrm>
        <a:graphic>
          <a:graphicData uri="http://schemas.openxmlformats.org/drawingml/2006/table">
            <a:tbl>
              <a:tblPr firstRow="1" bandRow="1">
                <a:tableStyleId>{0505E3EF-67EA-436B-97B2-0124C06EBD24}</a:tableStyleId>
              </a:tblPr>
              <a:tblGrid>
                <a:gridCol w="8589817">
                  <a:extLst>
                    <a:ext uri="{9D8B030D-6E8A-4147-A177-3AD203B41FA5}">
                      <a16:colId xmlns:a16="http://schemas.microsoft.com/office/drawing/2014/main" val="20000"/>
                    </a:ext>
                  </a:extLst>
                </a:gridCol>
              </a:tblGrid>
              <a:tr h="96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講師</a:t>
                      </a:r>
                      <a:r>
                        <a:rPr kumimoji="1" lang="en-US" altLang="ja-JP"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963283">
                <a:tc>
                  <a:txBody>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ファシリテーター</a:t>
                      </a:r>
                      <a:r>
                        <a:rPr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824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事前課題等</a:t>
                      </a:r>
                      <a:r>
                        <a:rPr lang="en-US" altLang="ja-JP"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002"/>
                  </a:ext>
                </a:extLst>
              </a:tr>
              <a:tr h="1541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グループワーク等のテーマ、事前準備、事例、教材、進め方、ルールなど</a:t>
                      </a:r>
                      <a:r>
                        <a:rPr kumimoji="1" lang="en-US" altLang="ja-JP"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74298">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その他</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研修評価</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chemeClr val="tx1"/>
                </a:solidFill>
              </a:rPr>
              <a:t>目的、方法</a:t>
            </a:r>
            <a:r>
              <a:rPr kumimoji="1" lang="ja-JP" altLang="en-US" dirty="0">
                <a:solidFill>
                  <a:schemeClr val="tx1"/>
                </a:solidFill>
              </a:rPr>
              <a:t>：</a:t>
            </a:r>
            <a:endParaRPr kumimoji="1" lang="en-US" altLang="ja-JP" dirty="0">
              <a:solidFill>
                <a:schemeClr val="tx1"/>
              </a:solidFill>
            </a:endParaRPr>
          </a:p>
          <a:p>
            <a:pPr marL="0" lvl="0" indent="0">
              <a:buNone/>
            </a:pPr>
            <a:endParaRPr kumimoji="1" lang="en-US" altLang="ja-JP" dirty="0">
              <a:solidFill>
                <a:schemeClr val="tx1"/>
              </a:solidFill>
            </a:endParaRPr>
          </a:p>
          <a:p>
            <a:pPr marL="0" lvl="0" indent="0">
              <a:buNone/>
            </a:pPr>
            <a:endParaRPr lang="en-US" altLang="ja-JP" dirty="0">
              <a:solidFill>
                <a:schemeClr val="tx1"/>
              </a:solidFill>
            </a:endParaRPr>
          </a:p>
          <a:p>
            <a:pPr marL="0" lvl="0" indent="0">
              <a:buNone/>
            </a:pPr>
            <a:endParaRPr kumimoji="1" lang="en-US" altLang="ja-JP" dirty="0">
              <a:solidFill>
                <a:schemeClr val="tx1"/>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14</a:t>
            </a:fld>
            <a:endParaRPr lang="ja-JP" altLang="en-US"/>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今後の計画と役割分担</a:t>
            </a:r>
            <a:endParaRPr kumimoji="1" lang="ja-JP" altLang="en-US" dirty="0"/>
          </a:p>
        </p:txBody>
      </p:sp>
      <p:sp>
        <p:nvSpPr>
          <p:cNvPr id="3" name="コンテンツ プレースホルダー 2"/>
          <p:cNvSpPr>
            <a:spLocks noGrp="1"/>
          </p:cNvSpPr>
          <p:nvPr>
            <p:ph idx="1"/>
          </p:nvPr>
        </p:nvSpPr>
        <p:spPr/>
        <p:txBody>
          <a:bodyPr/>
          <a:lstStyle/>
          <a:p>
            <a:pPr marL="0" lvl="0" indent="0">
              <a:buNone/>
            </a:pPr>
            <a:endParaRPr kumimoji="1" lang="en-US" altLang="ja-JP" dirty="0">
              <a:solidFill>
                <a:schemeClr val="tx1"/>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15</a:t>
            </a:fld>
            <a:endParaRPr lang="ja-JP" altLang="en-US"/>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399" y="39735"/>
            <a:ext cx="8331202" cy="1246139"/>
          </a:xfrm>
        </p:spPr>
        <p:txBody>
          <a:bodyPr>
            <a:normAutofit fontScale="90000"/>
          </a:bodyPr>
          <a:lstStyle/>
          <a:p>
            <a:r>
              <a:rPr kumimoji="1" lang="ja-JP" altLang="en-US" dirty="0"/>
              <a:t>研修企画</a:t>
            </a:r>
            <a:r>
              <a:rPr lang="ja-JP" altLang="en-US" dirty="0"/>
              <a:t>にあたり悩んだ点・</a:t>
            </a:r>
            <a:br>
              <a:rPr lang="ja-JP" altLang="en-US" dirty="0"/>
            </a:br>
            <a:r>
              <a:rPr lang="ja-JP" altLang="en-US" dirty="0"/>
              <a:t>アドバイス</a:t>
            </a:r>
            <a:r>
              <a:rPr kumimoji="1" lang="ja-JP" altLang="en-US" dirty="0"/>
              <a:t>を受けたい点</a:t>
            </a:r>
            <a:r>
              <a:rPr lang="ja-JP" altLang="en-US" dirty="0">
                <a:solidFill>
                  <a:srgbClr val="FF0000"/>
                </a:solidFill>
              </a:rPr>
              <a:t>（必須）</a:t>
            </a:r>
            <a:endParaRPr kumimoji="1" lang="ja-JP" altLang="en-US" dirty="0">
              <a:solidFill>
                <a:srgbClr val="FF0000"/>
              </a:solidFill>
            </a:endParaRPr>
          </a:p>
        </p:txBody>
      </p:sp>
      <p:sp>
        <p:nvSpPr>
          <p:cNvPr id="3" name="スライド番号プレースホルダー 2"/>
          <p:cNvSpPr>
            <a:spLocks noGrp="1"/>
          </p:cNvSpPr>
          <p:nvPr>
            <p:ph type="sldNum" sz="quarter" idx="12"/>
          </p:nvPr>
        </p:nvSpPr>
        <p:spPr/>
        <p:txBody>
          <a:bodyPr/>
          <a:lstStyle/>
          <a:p>
            <a:fld id="{AA9FFE5E-7325-4495-8E4E-1EE4187D59B3}" type="slidenum">
              <a:rPr lang="ja-JP" altLang="en-US" smtClean="0"/>
              <a:pPr/>
              <a:t>16</a:t>
            </a:fld>
            <a:endParaRPr lang="ja-JP" altLang="en-US"/>
          </a:p>
        </p:txBody>
      </p:sp>
      <p:sp>
        <p:nvSpPr>
          <p:cNvPr id="6" name="コンテンツ プレースホルダー 2"/>
          <p:cNvSpPr>
            <a:spLocks noGrp="1"/>
          </p:cNvSpPr>
          <p:nvPr>
            <p:ph idx="1"/>
          </p:nvPr>
        </p:nvSpPr>
        <p:spPr>
          <a:xfrm>
            <a:off x="406399" y="1285875"/>
            <a:ext cx="8331202" cy="5200650"/>
          </a:xfrm>
        </p:spPr>
        <p:txBody>
          <a:bodyPr/>
          <a:lstStyle/>
          <a:p>
            <a:pPr marL="0" lvl="0" indent="0">
              <a:buNone/>
            </a:pPr>
            <a:endParaRPr kumimoji="1" lang="en-US" altLang="ja-JP" dirty="0">
              <a:solidFill>
                <a:schemeClr val="tx1"/>
              </a:solidFill>
            </a:endParaRPr>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作成に向けて</a:t>
            </a:r>
          </a:p>
        </p:txBody>
      </p:sp>
      <p:sp>
        <p:nvSpPr>
          <p:cNvPr id="3" name="コンテンツ プレースホルダー 2"/>
          <p:cNvSpPr>
            <a:spLocks noGrp="1"/>
          </p:cNvSpPr>
          <p:nvPr>
            <p:ph idx="1"/>
          </p:nvPr>
        </p:nvSpPr>
        <p:spPr>
          <a:xfrm>
            <a:off x="406399" y="3159415"/>
            <a:ext cx="8331202" cy="3409954"/>
          </a:xfrm>
        </p:spPr>
        <p:txBody>
          <a:bodyPr>
            <a:normAutofit/>
          </a:bodyPr>
          <a:lstStyle/>
          <a:p>
            <a:r>
              <a:rPr kumimoji="1" lang="ja-JP" altLang="en-US" sz="2000" dirty="0">
                <a:solidFill>
                  <a:schemeClr val="tx1"/>
                </a:solidFill>
              </a:rPr>
              <a:t>■フォント</a:t>
            </a:r>
            <a:endParaRPr kumimoji="1" lang="en-US" altLang="ja-JP" sz="2000" dirty="0">
              <a:solidFill>
                <a:schemeClr val="tx1"/>
              </a:solidFill>
            </a:endParaRPr>
          </a:p>
          <a:p>
            <a:pPr lvl="1">
              <a:buFont typeface="Arial" panose="020B0604020202020204" pitchFamily="34" charset="0"/>
              <a:buChar char="•"/>
            </a:pPr>
            <a:r>
              <a:rPr lang="en-US" altLang="ja-JP" sz="2000" dirty="0" err="1">
                <a:solidFill>
                  <a:schemeClr val="tx1"/>
                </a:solidFill>
              </a:rPr>
              <a:t>Meiryo</a:t>
            </a:r>
            <a:r>
              <a:rPr lang="en-US" altLang="ja-JP" sz="2000" dirty="0">
                <a:solidFill>
                  <a:schemeClr val="tx1"/>
                </a:solidFill>
              </a:rPr>
              <a:t> UI</a:t>
            </a:r>
            <a:r>
              <a:rPr lang="ja-JP" altLang="en-US" sz="2000" dirty="0">
                <a:solidFill>
                  <a:schemeClr val="tx1"/>
                </a:solidFill>
              </a:rPr>
              <a:t>もしくは、</a:t>
            </a:r>
            <a:r>
              <a:rPr lang="en-US" altLang="ja-JP" sz="2000" dirty="0">
                <a:solidFill>
                  <a:schemeClr val="tx1"/>
                </a:solidFill>
              </a:rPr>
              <a:t>MS</a:t>
            </a:r>
            <a:r>
              <a:rPr lang="ja-JP" altLang="en-US" sz="2000" dirty="0">
                <a:solidFill>
                  <a:schemeClr val="tx1"/>
                </a:solidFill>
              </a:rPr>
              <a:t>ゴシックをご使用ください</a:t>
            </a:r>
            <a:endParaRPr lang="en-US" altLang="ja-JP" sz="2000" dirty="0">
              <a:solidFill>
                <a:schemeClr val="tx1"/>
              </a:solidFill>
            </a:endParaRPr>
          </a:p>
          <a:p>
            <a:r>
              <a:rPr kumimoji="1" lang="ja-JP" altLang="en-US" sz="2000" dirty="0">
                <a:solidFill>
                  <a:schemeClr val="tx1"/>
                </a:solidFill>
              </a:rPr>
              <a:t>■文字ポイント</a:t>
            </a:r>
            <a:endParaRPr kumimoji="1" lang="en-US" altLang="ja-JP" sz="2000" dirty="0">
              <a:solidFill>
                <a:schemeClr val="tx1"/>
              </a:solidFill>
            </a:endParaRPr>
          </a:p>
          <a:p>
            <a:pPr lvl="1">
              <a:buFont typeface="Arial" panose="020B0604020202020204" pitchFamily="34" charset="0"/>
              <a:buChar char="•"/>
            </a:pPr>
            <a:r>
              <a:rPr lang="ja-JP" altLang="en-US" sz="2000" dirty="0">
                <a:solidFill>
                  <a:schemeClr val="tx1"/>
                </a:solidFill>
              </a:rPr>
              <a:t>テーマは</a:t>
            </a:r>
            <a:r>
              <a:rPr lang="en-US" altLang="ja-JP" sz="2000" dirty="0">
                <a:solidFill>
                  <a:schemeClr val="tx1"/>
                </a:solidFill>
              </a:rPr>
              <a:t>40</a:t>
            </a:r>
            <a:r>
              <a:rPr lang="ja-JP" altLang="en-US" sz="2000" dirty="0">
                <a:solidFill>
                  <a:schemeClr val="tx1"/>
                </a:solidFill>
              </a:rPr>
              <a:t>ポイント以上</a:t>
            </a:r>
            <a:endParaRPr lang="en-US" altLang="ja-JP" sz="2000" dirty="0">
              <a:solidFill>
                <a:schemeClr val="tx1"/>
              </a:solidFill>
            </a:endParaRPr>
          </a:p>
          <a:p>
            <a:pPr lvl="1">
              <a:buFont typeface="Arial" panose="020B0604020202020204" pitchFamily="34" charset="0"/>
              <a:buChar char="•"/>
            </a:pPr>
            <a:r>
              <a:rPr lang="ja-JP" altLang="en-US" sz="2000" dirty="0">
                <a:solidFill>
                  <a:schemeClr val="tx1"/>
                </a:solidFill>
              </a:rPr>
              <a:t>テキストは原則</a:t>
            </a:r>
            <a:r>
              <a:rPr lang="en-US" altLang="ja-JP" sz="2000" dirty="0">
                <a:solidFill>
                  <a:schemeClr val="tx1"/>
                </a:solidFill>
              </a:rPr>
              <a:t>18</a:t>
            </a:r>
            <a:r>
              <a:rPr lang="ja-JP" altLang="en-US" sz="2000" dirty="0">
                <a:solidFill>
                  <a:schemeClr val="tx1"/>
                </a:solidFill>
              </a:rPr>
              <a:t>ポイント以上をご使用ください</a:t>
            </a:r>
            <a:endParaRPr lang="en-US" altLang="ja-JP" sz="2000" dirty="0">
              <a:solidFill>
                <a:schemeClr val="tx1"/>
              </a:solidFill>
            </a:endParaRPr>
          </a:p>
          <a:p>
            <a:pPr marL="0" indent="0">
              <a:buNone/>
            </a:pPr>
            <a:r>
              <a:rPr lang="ja-JP" altLang="en-US" sz="2000" dirty="0">
                <a:solidFill>
                  <a:schemeClr val="tx1"/>
                </a:solidFill>
              </a:rPr>
              <a:t>■枚数</a:t>
            </a:r>
            <a:endParaRPr lang="en-US" altLang="ja-JP" sz="2000" dirty="0">
              <a:solidFill>
                <a:schemeClr val="tx1"/>
              </a:solidFill>
            </a:endParaRPr>
          </a:p>
          <a:p>
            <a:pPr lvl="1">
              <a:buFont typeface="Arial" panose="020B0604020202020204" pitchFamily="34" charset="0"/>
              <a:buChar char="•"/>
            </a:pPr>
            <a:r>
              <a:rPr lang="ja-JP" altLang="en-US" sz="2000" dirty="0">
                <a:solidFill>
                  <a:schemeClr val="tx1"/>
                </a:solidFill>
              </a:rPr>
              <a:t>スライド枚数は、少々追加いただいても構いません。</a:t>
            </a:r>
            <a:endParaRPr lang="en-US" altLang="ja-JP" sz="2000" dirty="0">
              <a:solidFill>
                <a:schemeClr val="tx1"/>
              </a:solidFill>
            </a:endParaRPr>
          </a:p>
          <a:p>
            <a:pPr marL="0" indent="0">
              <a:buNone/>
            </a:pPr>
            <a:r>
              <a:rPr lang="ja-JP" altLang="en-US" sz="2000" dirty="0">
                <a:solidFill>
                  <a:schemeClr val="tx1"/>
                </a:solidFill>
              </a:rPr>
              <a:t>■色</a:t>
            </a:r>
            <a:endParaRPr lang="en-US" altLang="ja-JP" sz="2000" dirty="0">
              <a:solidFill>
                <a:schemeClr val="tx1"/>
              </a:solidFill>
            </a:endParaRPr>
          </a:p>
          <a:p>
            <a:pPr lvl="1">
              <a:buFont typeface="Arial" panose="020B0604020202020204" pitchFamily="34" charset="0"/>
              <a:buChar char="•"/>
            </a:pPr>
            <a:r>
              <a:rPr lang="ja-JP" altLang="en-US" sz="2000" dirty="0">
                <a:solidFill>
                  <a:schemeClr val="tx1"/>
                </a:solidFill>
              </a:rPr>
              <a:t>自由にご選択ください。配布資料は</a:t>
            </a:r>
            <a:r>
              <a:rPr lang="ja-JP" altLang="en-US" sz="2000" dirty="0"/>
              <a:t>白黒</a:t>
            </a:r>
            <a:r>
              <a:rPr lang="ja-JP" altLang="en-US" sz="2000" dirty="0">
                <a:solidFill>
                  <a:schemeClr val="tx1"/>
                </a:solidFill>
              </a:rPr>
              <a:t>印刷です。</a:t>
            </a:r>
            <a:endParaRPr lang="en-US" altLang="ja-JP" sz="2000" dirty="0">
              <a:solidFill>
                <a:schemeClr val="tx1"/>
              </a:solidFill>
            </a:endParaRPr>
          </a:p>
          <a:p>
            <a:pPr marL="0" indent="0">
              <a:buNone/>
            </a:pPr>
            <a:endParaRPr kumimoji="1" lang="ja-JP" altLang="en-US" sz="2000" dirty="0">
              <a:solidFill>
                <a:schemeClr val="tx1"/>
              </a:solidFill>
            </a:endParaRPr>
          </a:p>
        </p:txBody>
      </p:sp>
      <p:sp>
        <p:nvSpPr>
          <p:cNvPr id="4" name="スライド番号プレースホルダー 3"/>
          <p:cNvSpPr>
            <a:spLocks noGrp="1"/>
          </p:cNvSpPr>
          <p:nvPr>
            <p:ph type="sldNum" sz="quarter" idx="12"/>
          </p:nvPr>
        </p:nvSpPr>
        <p:spPr/>
        <p:txBody>
          <a:bodyPr/>
          <a:lstStyle/>
          <a:p>
            <a:fld id="{AA9FFE5E-7325-4495-8E4E-1EE4187D59B3}" type="slidenum">
              <a:rPr lang="ja-JP" altLang="en-US" smtClean="0"/>
              <a:pPr/>
              <a:t>2</a:t>
            </a:fld>
            <a:endParaRPr lang="ja-JP" altLang="en-US" dirty="0"/>
          </a:p>
        </p:txBody>
      </p:sp>
      <p:sp>
        <p:nvSpPr>
          <p:cNvPr id="5" name="コンテンツ プレースホルダー 2"/>
          <p:cNvSpPr txBox="1">
            <a:spLocks/>
          </p:cNvSpPr>
          <p:nvPr/>
        </p:nvSpPr>
        <p:spPr>
          <a:xfrm>
            <a:off x="406399" y="1718908"/>
            <a:ext cx="8447145" cy="86354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都道府県における相談支援機能の強化に向けて、地域の現状の課題、問題を把握し、それらの解決や質の向上のための研修を企画・実施・評価できることを目指す</a:t>
            </a:r>
            <a:endParaRPr lang="en-US" altLang="ja-JP" sz="2000" dirty="0">
              <a:solidFill>
                <a:srgbClr val="0070C0"/>
              </a:solidFill>
            </a:endParaRPr>
          </a:p>
        </p:txBody>
      </p:sp>
      <p:sp>
        <p:nvSpPr>
          <p:cNvPr id="6" name="テキスト ボックス 5"/>
          <p:cNvSpPr txBox="1"/>
          <p:nvPr/>
        </p:nvSpPr>
        <p:spPr>
          <a:xfrm>
            <a:off x="406399" y="1318797"/>
            <a:ext cx="3892469" cy="400110"/>
          </a:xfrm>
          <a:prstGeom prst="rect">
            <a:avLst/>
          </a:prstGeom>
          <a:solidFill>
            <a:srgbClr val="0000FF"/>
          </a:solid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kumimoji="1" lang="ja-JP" altLang="en-US" sz="2000" dirty="0">
                <a:latin typeface="Meiryo UI" panose="020B0604030504040204" pitchFamily="50" charset="-128"/>
                <a:ea typeface="Meiryo UI" panose="020B0604030504040204" pitchFamily="50" charset="-128"/>
              </a:rPr>
              <a:t>指導者研修</a:t>
            </a:r>
            <a:r>
              <a:rPr kumimoji="1"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前期日程）</a:t>
            </a:r>
            <a:r>
              <a:rPr kumimoji="1" lang="ja-JP" altLang="en-US" sz="2000" dirty="0">
                <a:latin typeface="Meiryo UI" panose="020B0604030504040204" pitchFamily="50" charset="-128"/>
                <a:ea typeface="Meiryo UI" panose="020B0604030504040204" pitchFamily="50" charset="-128"/>
              </a:rPr>
              <a:t>の</a:t>
            </a:r>
            <a:r>
              <a:rPr lang="ja-JP" altLang="en-US" sz="2000" dirty="0">
                <a:latin typeface="Meiryo UI" panose="020B0604030504040204" pitchFamily="50" charset="-128"/>
                <a:ea typeface="Meiryo UI" panose="020B0604030504040204" pitchFamily="50" charset="-128"/>
              </a:rPr>
              <a:t>ねらい</a:t>
            </a:r>
            <a:endParaRPr kumimoji="1" lang="ja-JP" altLang="en-US" sz="2000" dirty="0">
              <a:latin typeface="Meiryo UI" panose="020B0604030504040204" pitchFamily="50" charset="-128"/>
              <a:ea typeface="Meiryo UI" panose="020B0604030504040204" pitchFamily="50" charset="-128"/>
            </a:endParaRPr>
          </a:p>
        </p:txBody>
      </p:sp>
      <p:sp>
        <p:nvSpPr>
          <p:cNvPr id="7" name="コンテンツ プレースホルダー 2"/>
          <p:cNvSpPr txBox="1">
            <a:spLocks/>
          </p:cNvSpPr>
          <p:nvPr/>
        </p:nvSpPr>
        <p:spPr>
          <a:xfrm>
            <a:off x="402136" y="2714049"/>
            <a:ext cx="8447145" cy="313764"/>
          </a:xfrm>
          <a:prstGeom prst="rect">
            <a:avLst/>
          </a:prstGeo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solidFill>
                  <a:schemeClr val="accent6">
                    <a:lumMod val="75000"/>
                  </a:schemeClr>
                </a:solidFill>
              </a:rPr>
              <a:t>＊３都道府県チームを１グループとして編成する予定です。</a:t>
            </a:r>
            <a:endParaRPr lang="en-US" altLang="ja-JP" sz="1600" dirty="0">
              <a:solidFill>
                <a:schemeClr val="accent6">
                  <a:lumMod val="75000"/>
                </a:schemeClr>
              </a:solidFill>
            </a:endParaRPr>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7775" y="1519283"/>
            <a:ext cx="8062757" cy="1640497"/>
          </a:xfrm>
        </p:spPr>
        <p:txBody>
          <a:bodyPr anchor="t" anchorCtr="0">
            <a:normAutofit/>
          </a:bodyPr>
          <a:lstStyle/>
          <a:p>
            <a:pPr algn="l"/>
            <a:r>
              <a:rPr kumimoji="1" lang="ja-JP" altLang="en-US" sz="2400" dirty="0"/>
              <a:t>研修テーマ</a:t>
            </a:r>
          </a:p>
        </p:txBody>
      </p:sp>
      <p:sp>
        <p:nvSpPr>
          <p:cNvPr id="3" name="サブタイトル 2"/>
          <p:cNvSpPr>
            <a:spLocks noGrp="1"/>
          </p:cNvSpPr>
          <p:nvPr>
            <p:ph type="subTitle" idx="1"/>
          </p:nvPr>
        </p:nvSpPr>
        <p:spPr>
          <a:xfrm>
            <a:off x="745067" y="3838351"/>
            <a:ext cx="7755466" cy="1977658"/>
          </a:xfrm>
        </p:spPr>
        <p:txBody>
          <a:bodyPr>
            <a:normAutofit fontScale="92500" lnSpcReduction="10000"/>
          </a:bodyPr>
          <a:lstStyle/>
          <a:p>
            <a:endParaRPr kumimoji="1" lang="en-US" altLang="ja-JP" dirty="0">
              <a:solidFill>
                <a:schemeClr val="tx1"/>
              </a:solidFill>
            </a:endParaRPr>
          </a:p>
          <a:p>
            <a:pPr algn="l"/>
            <a:r>
              <a:rPr lang="ja-JP" altLang="en-US" dirty="0">
                <a:solidFill>
                  <a:schemeClr val="tx1"/>
                </a:solidFill>
              </a:rPr>
              <a:t>都道府県名：</a:t>
            </a:r>
            <a:endParaRPr lang="en-US" altLang="ja-JP" dirty="0">
              <a:solidFill>
                <a:schemeClr val="tx1"/>
              </a:solidFill>
            </a:endParaRPr>
          </a:p>
          <a:p>
            <a:pPr algn="l"/>
            <a:r>
              <a:rPr lang="ja-JP" altLang="en-US" dirty="0">
                <a:solidFill>
                  <a:schemeClr val="tx1"/>
                </a:solidFill>
              </a:rPr>
              <a:t>代表者氏名（所属）：</a:t>
            </a:r>
            <a:endParaRPr lang="en-US" altLang="ja-JP" dirty="0">
              <a:solidFill>
                <a:schemeClr val="tx1"/>
              </a:solidFill>
            </a:endParaRPr>
          </a:p>
          <a:p>
            <a:pPr algn="l"/>
            <a:r>
              <a:rPr lang="ja-JP" altLang="en-US" dirty="0">
                <a:solidFill>
                  <a:schemeClr val="tx1"/>
                </a:solidFill>
              </a:rPr>
              <a:t>研修企画者氏名（所属）：</a:t>
            </a:r>
            <a:endParaRPr lang="en-US" altLang="ja-JP" dirty="0">
              <a:solidFill>
                <a:schemeClr val="tx1"/>
              </a:solidFill>
            </a:endParaRPr>
          </a:p>
          <a:p>
            <a:pPr algn="l"/>
            <a:r>
              <a:rPr lang="ja-JP" altLang="en-US" dirty="0">
                <a:solidFill>
                  <a:schemeClr val="tx1"/>
                </a:solidFill>
              </a:rPr>
              <a:t>主催・共催等：</a:t>
            </a:r>
            <a:endParaRPr lang="en-US" altLang="ja-JP" dirty="0">
              <a:solidFill>
                <a:schemeClr val="tx1"/>
              </a:solidFill>
            </a:endParaRPr>
          </a:p>
        </p:txBody>
      </p:sp>
      <p:sp>
        <p:nvSpPr>
          <p:cNvPr id="7" name="テキスト ボックス 6"/>
          <p:cNvSpPr txBox="1"/>
          <p:nvPr/>
        </p:nvSpPr>
        <p:spPr>
          <a:xfrm>
            <a:off x="437776" y="74465"/>
            <a:ext cx="806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2020</a:t>
            </a:r>
            <a:r>
              <a:rPr lang="ja-JP" altLang="ja-JP" dirty="0">
                <a:latin typeface="Meiryo UI" panose="020B0604030504040204" pitchFamily="50" charset="-128"/>
                <a:ea typeface="Meiryo UI" panose="020B0604030504040204" pitchFamily="50" charset="-128"/>
              </a:rPr>
              <a:t>年度がん相談支援センター相談員指導者</a:t>
            </a:r>
            <a:r>
              <a:rPr kumimoji="1" lang="ja-JP" altLang="en-US" dirty="0">
                <a:latin typeface="Meiryo UI" panose="020B0604030504040204" pitchFamily="50" charset="-128"/>
                <a:ea typeface="Meiryo UI" panose="020B0604030504040204" pitchFamily="50" charset="-128"/>
              </a:rPr>
              <a:t>研修企画案</a:t>
            </a:r>
          </a:p>
        </p:txBody>
      </p:sp>
      <p:sp>
        <p:nvSpPr>
          <p:cNvPr id="8" name="スライド番号プレースホルダー 7"/>
          <p:cNvSpPr>
            <a:spLocks noGrp="1"/>
          </p:cNvSpPr>
          <p:nvPr>
            <p:ph type="sldNum" sz="quarter" idx="12"/>
          </p:nvPr>
        </p:nvSpPr>
        <p:spPr/>
        <p:txBody>
          <a:bodyPr/>
          <a:lstStyle/>
          <a:p>
            <a:fld id="{AA9FFE5E-7325-4495-8E4E-1EE4187D59B3}" type="slidenum">
              <a:rPr lang="ja-JP" altLang="en-US" smtClean="0"/>
              <a:pPr/>
              <a:t>3</a:t>
            </a:fld>
            <a:endParaRPr lang="ja-JP" altLang="en-US" dirty="0"/>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ねがい＝目ざす相談員像</a:t>
            </a:r>
            <a:endParaRPr kumimoji="1" lang="ja-JP" altLang="en-US" dirty="0"/>
          </a:p>
        </p:txBody>
      </p:sp>
      <p:sp>
        <p:nvSpPr>
          <p:cNvPr id="3" name="コンテンツ プレースホルダー 2"/>
          <p:cNvSpPr>
            <a:spLocks noGrp="1"/>
          </p:cNvSpPr>
          <p:nvPr>
            <p:ph idx="1"/>
          </p:nvPr>
        </p:nvSpPr>
        <p:spPr>
          <a:xfrm>
            <a:off x="406399" y="1285874"/>
            <a:ext cx="8331202" cy="5200651"/>
          </a:xfrm>
        </p:spPr>
        <p:txBody>
          <a:bodyPr>
            <a:noAutofit/>
          </a:bodyPr>
          <a:lstStyle/>
          <a:p>
            <a:pPr marL="457200" indent="-457200">
              <a:buFont typeface="Wingdings" panose="05000000000000000000" pitchFamily="2" charset="2"/>
              <a:buChar char="n"/>
            </a:pPr>
            <a:r>
              <a:rPr lang="ja-JP" altLang="en-US" dirty="0">
                <a:solidFill>
                  <a:schemeClr val="tx1"/>
                </a:solidFill>
              </a:rPr>
              <a:t>目ざす</a:t>
            </a:r>
            <a:r>
              <a:rPr lang="ja-JP" altLang="en-US" dirty="0"/>
              <a:t>相談員像</a:t>
            </a:r>
            <a:endParaRPr lang="en-US" altLang="ja-JP" dirty="0"/>
          </a:p>
          <a:p>
            <a:pPr marL="0" indent="0">
              <a:buNone/>
            </a:pPr>
            <a:r>
              <a:rPr lang="ja-JP" altLang="en-US" dirty="0">
                <a:solidFill>
                  <a:schemeClr val="bg1">
                    <a:lumMod val="75000"/>
                  </a:schemeClr>
                </a:solidFill>
              </a:rPr>
              <a:t>全てのがん相談に共通するような姿勢、理想とする、目ざす相談員像を話し合い、お書きください。抽象度は高くて構いません。</a:t>
            </a:r>
            <a:endParaRPr lang="en-US" altLang="ja-JP" dirty="0">
              <a:solidFill>
                <a:schemeClr val="bg1">
                  <a:lumMod val="75000"/>
                </a:schemeClr>
              </a:solidFill>
            </a:endParaRPr>
          </a:p>
          <a:p>
            <a:pPr marL="0" indent="0">
              <a:buNone/>
            </a:pPr>
            <a:endParaRPr lang="en-US" altLang="ja-JP" dirty="0">
              <a:solidFill>
                <a:schemeClr val="tx1"/>
              </a:solidFill>
            </a:endParaRPr>
          </a:p>
          <a:p>
            <a:pPr marL="0" indent="0">
              <a:buNone/>
            </a:pPr>
            <a:endParaRPr lang="en-US" altLang="ja-JP" dirty="0">
              <a:solidFill>
                <a:schemeClr val="tx1"/>
              </a:solidFill>
            </a:endParaRPr>
          </a:p>
          <a:p>
            <a:r>
              <a:rPr lang="ja-JP" altLang="en-US" dirty="0">
                <a:solidFill>
                  <a:schemeClr val="tx1"/>
                </a:solidFill>
              </a:rPr>
              <a:t>理由</a:t>
            </a:r>
            <a:endParaRPr lang="en-US" altLang="ja-JP" dirty="0">
              <a:solidFill>
                <a:schemeClr val="tx1"/>
              </a:solidFill>
            </a:endParaRPr>
          </a:p>
          <a:p>
            <a:endParaRPr lang="en-US" altLang="ja-JP" dirty="0">
              <a:solidFill>
                <a:schemeClr val="tx1"/>
              </a:solidFill>
            </a:endParaRPr>
          </a:p>
          <a:p>
            <a:pPr marL="0" indent="0">
              <a:buNone/>
            </a:pPr>
            <a:endParaRPr kumimoji="1" lang="en-US" altLang="ja-JP" dirty="0">
              <a:solidFill>
                <a:schemeClr val="tx1"/>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4</a:t>
            </a:fld>
            <a:endParaRPr lang="ja-JP" altLang="en-US"/>
          </a:p>
        </p:txBody>
      </p:sp>
      <p:sp>
        <p:nvSpPr>
          <p:cNvPr id="5" name="テキスト ボックス 4"/>
          <p:cNvSpPr txBox="1"/>
          <p:nvPr/>
        </p:nvSpPr>
        <p:spPr>
          <a:xfrm>
            <a:off x="5007980" y="3136515"/>
            <a:ext cx="3702152" cy="286232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Clr>
                <a:schemeClr val="accent6">
                  <a:lumMod val="60000"/>
                  <a:lumOff val="40000"/>
                </a:schemeClr>
              </a:buClr>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まず、各メンバーがシンプルに、ひと言で、自分自身の言葉で語ってください</a:t>
            </a:r>
            <a:endParaRPr lang="en-US" altLang="ja-JP" dirty="0">
              <a:latin typeface="Meiryo UI" panose="020B0604030504040204" pitchFamily="50" charset="-128"/>
              <a:ea typeface="Meiryo UI" panose="020B0604030504040204" pitchFamily="50" charset="-128"/>
            </a:endParaRPr>
          </a:p>
          <a:p>
            <a:pPr marL="285750" indent="-285750">
              <a:buClr>
                <a:schemeClr val="accent6">
                  <a:lumMod val="60000"/>
                  <a:lumOff val="40000"/>
                </a:schemeClr>
              </a:buClr>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メンバーが、なぜそのようにねがうのか、理由や思考プロセスに関心を持ちましょう</a:t>
            </a:r>
            <a:endParaRPr lang="en-US" altLang="ja-JP" dirty="0">
              <a:latin typeface="Meiryo UI" panose="020B0604030504040204" pitchFamily="50" charset="-128"/>
              <a:ea typeface="Meiryo UI" panose="020B0604030504040204" pitchFamily="50" charset="-128"/>
            </a:endParaRPr>
          </a:p>
          <a:p>
            <a:pPr marL="285750" indent="-285750">
              <a:buClr>
                <a:schemeClr val="accent6">
                  <a:lumMod val="60000"/>
                  <a:lumOff val="40000"/>
                </a:schemeClr>
              </a:buClr>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多様な意見を尊重し、話し合いによって理解し合い、一定の合意を得たものをお書きください</a:t>
            </a:r>
            <a:endParaRPr lang="en-US" altLang="ja-JP" dirty="0">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（読み終えたら消去してください）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617" y="180879"/>
            <a:ext cx="8626765" cy="956734"/>
          </a:xfrm>
        </p:spPr>
        <p:txBody>
          <a:bodyPr>
            <a:normAutofit/>
          </a:bodyPr>
          <a:lstStyle/>
          <a:p>
            <a:r>
              <a:rPr lang="ja-JP" altLang="en-US" sz="3600" dirty="0"/>
              <a:t>都道府県のがん相談をとりまく現状と課題１</a:t>
            </a:r>
            <a:endParaRPr kumimoji="1" lang="ja-JP" altLang="en-US" sz="3600" dirty="0"/>
          </a:p>
        </p:txBody>
      </p:sp>
      <p:sp>
        <p:nvSpPr>
          <p:cNvPr id="3" name="コンテンツ プレースホルダー 2"/>
          <p:cNvSpPr>
            <a:spLocks noGrp="1"/>
          </p:cNvSpPr>
          <p:nvPr>
            <p:ph idx="1"/>
          </p:nvPr>
        </p:nvSpPr>
        <p:spPr/>
        <p:txBody>
          <a:bodyPr>
            <a:noAutofit/>
          </a:bodyPr>
          <a:lstStyle/>
          <a:p>
            <a:pPr marL="457200" indent="-457200">
              <a:buFont typeface="Wingdings" panose="05000000000000000000" pitchFamily="2" charset="2"/>
              <a:buChar char="n"/>
            </a:pPr>
            <a:r>
              <a:rPr lang="ja-JP" altLang="en-US" dirty="0">
                <a:solidFill>
                  <a:schemeClr val="tx1"/>
                </a:solidFill>
              </a:rPr>
              <a:t>基礎情報</a:t>
            </a:r>
            <a:endParaRPr lang="en-US" altLang="ja-JP" dirty="0">
              <a:solidFill>
                <a:schemeClr val="tx1"/>
              </a:solidFill>
            </a:endParaRPr>
          </a:p>
          <a:p>
            <a:pPr marL="0" indent="0">
              <a:buClr>
                <a:schemeClr val="accent4">
                  <a:lumMod val="60000"/>
                  <a:lumOff val="40000"/>
                </a:schemeClr>
              </a:buClr>
              <a:buNone/>
            </a:pPr>
            <a:r>
              <a:rPr lang="ja-JP" altLang="en-US" dirty="0">
                <a:solidFill>
                  <a:schemeClr val="bg1">
                    <a:lumMod val="75000"/>
                  </a:schemeClr>
                </a:solidFill>
              </a:rPr>
              <a:t>都道府県のがん罹患数、死亡者数、死亡者割合、高齢化率、地域特性（交通事情、産業、家族形態など）、がん診療連携拠点病院やがん医療などの現状や傾向、がん医療における都道府県の計画や目標などをまとめてお書きください。</a:t>
            </a:r>
            <a:endParaRPr lang="en-US" altLang="ja-JP" dirty="0">
              <a:solidFill>
                <a:schemeClr val="bg1">
                  <a:lumMod val="75000"/>
                </a:schemeClr>
              </a:solidFill>
            </a:endParaRPr>
          </a:p>
          <a:p>
            <a:pPr marL="0" indent="0">
              <a:buClr>
                <a:schemeClr val="accent4">
                  <a:lumMod val="60000"/>
                  <a:lumOff val="40000"/>
                </a:schemeClr>
              </a:buClr>
              <a:buNone/>
            </a:pPr>
            <a:endParaRPr lang="en-US" altLang="ja-JP" dirty="0">
              <a:solidFill>
                <a:schemeClr val="bg1">
                  <a:lumMod val="85000"/>
                </a:schemeClr>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5</a:t>
            </a:fld>
            <a:endParaRPr lang="ja-JP" altLang="en-US"/>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617" y="180879"/>
            <a:ext cx="8626765" cy="956734"/>
          </a:xfrm>
        </p:spPr>
        <p:txBody>
          <a:bodyPr>
            <a:normAutofit/>
          </a:bodyPr>
          <a:lstStyle/>
          <a:p>
            <a:r>
              <a:rPr lang="ja-JP" altLang="en-US" sz="3600" dirty="0"/>
              <a:t>都道府県のがん相談をとりまく現状と課題２</a:t>
            </a:r>
            <a:endParaRPr kumimoji="1" lang="ja-JP" altLang="en-US" sz="3600" dirty="0"/>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6</a:t>
            </a:fld>
            <a:endParaRPr lang="ja-JP" altLang="en-US"/>
          </a:p>
        </p:txBody>
      </p:sp>
      <p:sp>
        <p:nvSpPr>
          <p:cNvPr id="3" name="コンテンツ プレースホルダー 2"/>
          <p:cNvSpPr>
            <a:spLocks noGrp="1"/>
          </p:cNvSpPr>
          <p:nvPr>
            <p:ph idx="1"/>
          </p:nvPr>
        </p:nvSpPr>
        <p:spPr>
          <a:xfrm>
            <a:off x="406398" y="1305701"/>
            <a:ext cx="8331202" cy="1884947"/>
          </a:xfrm>
        </p:spPr>
        <p:txBody>
          <a:bodyPr>
            <a:normAutofit/>
          </a:bodyPr>
          <a:lstStyle/>
          <a:p>
            <a:pPr marL="457200" indent="-457200">
              <a:buFont typeface="Wingdings" panose="05000000000000000000" pitchFamily="2" charset="2"/>
              <a:buChar char="n"/>
            </a:pPr>
            <a:r>
              <a:rPr lang="ja-JP" altLang="en-US" dirty="0"/>
              <a:t>がん相談支援における現状と課題</a:t>
            </a:r>
            <a:endParaRPr lang="en-US" altLang="ja-JP" dirty="0"/>
          </a:p>
          <a:p>
            <a:pPr marL="0" indent="0">
              <a:buNone/>
            </a:pPr>
            <a:r>
              <a:rPr lang="ja-JP" altLang="en-US" dirty="0">
                <a:solidFill>
                  <a:schemeClr val="bg1">
                    <a:lumMod val="75000"/>
                  </a:schemeClr>
                </a:solidFill>
              </a:rPr>
              <a:t>相談の傾向、相談員の状況（経験年数や異動状況など）をお書きください</a:t>
            </a:r>
            <a:endParaRPr lang="en-US" altLang="ja-JP" dirty="0">
              <a:solidFill>
                <a:schemeClr val="bg1">
                  <a:lumMod val="75000"/>
                </a:schemeClr>
              </a:solidFill>
            </a:endParaRPr>
          </a:p>
        </p:txBody>
      </p:sp>
      <p:sp>
        <p:nvSpPr>
          <p:cNvPr id="8" name="コンテンツ プレースホルダー 2"/>
          <p:cNvSpPr txBox="1">
            <a:spLocks/>
          </p:cNvSpPr>
          <p:nvPr/>
        </p:nvSpPr>
        <p:spPr>
          <a:xfrm>
            <a:off x="406398" y="3659880"/>
            <a:ext cx="8331202" cy="2656700"/>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相談員の学習ニーズ</a:t>
            </a:r>
            <a:endParaRPr lang="en-US" altLang="ja-JP" dirty="0"/>
          </a:p>
          <a:p>
            <a:r>
              <a:rPr lang="ja-JP" altLang="en-US" dirty="0">
                <a:solidFill>
                  <a:schemeClr val="bg1">
                    <a:lumMod val="75000"/>
                  </a:schemeClr>
                </a:solidFill>
              </a:rPr>
              <a:t>研修時や相談支援部会で最近調査したアンケート結果、ヒアリング結果をお書きください</a:t>
            </a:r>
            <a:endParaRPr lang="en-US" altLang="ja-JP" dirty="0">
              <a:solidFill>
                <a:schemeClr val="bg1">
                  <a:lumMod val="75000"/>
                </a:schemeClr>
              </a:solidFill>
            </a:endParaRPr>
          </a:p>
          <a:p>
            <a:r>
              <a:rPr lang="ja-JP" altLang="en-US" sz="1800" dirty="0">
                <a:solidFill>
                  <a:schemeClr val="bg1">
                    <a:lumMod val="75000"/>
                  </a:schemeClr>
                </a:solidFill>
              </a:rPr>
              <a:t>例）</a:t>
            </a:r>
            <a:r>
              <a:rPr lang="ja-JP" altLang="ja-JP" sz="1900" dirty="0">
                <a:solidFill>
                  <a:schemeClr val="bg1">
                    <a:lumMod val="75000"/>
                  </a:schemeClr>
                </a:solidFill>
              </a:rPr>
              <a:t>・</a:t>
            </a:r>
            <a:r>
              <a:rPr lang="en-US" altLang="ja-JP" sz="1900" dirty="0">
                <a:solidFill>
                  <a:schemeClr val="bg1">
                    <a:lumMod val="75000"/>
                  </a:schemeClr>
                </a:solidFill>
              </a:rPr>
              <a:t>ACP</a:t>
            </a:r>
            <a:r>
              <a:rPr lang="ja-JP" altLang="ja-JP" sz="1900" dirty="0">
                <a:solidFill>
                  <a:schemeClr val="bg1">
                    <a:lumMod val="75000"/>
                  </a:schemeClr>
                </a:solidFill>
              </a:rPr>
              <a:t>の基本的な考え方</a:t>
            </a:r>
            <a:r>
              <a:rPr lang="ja-JP" altLang="en-US" sz="1900" dirty="0">
                <a:solidFill>
                  <a:schemeClr val="bg1">
                    <a:lumMod val="75000"/>
                  </a:schemeClr>
                </a:solidFill>
              </a:rPr>
              <a:t>、</a:t>
            </a:r>
            <a:r>
              <a:rPr lang="ja-JP" altLang="ja-JP" sz="1900" dirty="0">
                <a:solidFill>
                  <a:schemeClr val="bg1">
                    <a:lumMod val="75000"/>
                  </a:schemeClr>
                </a:solidFill>
              </a:rPr>
              <a:t>基礎を学びたい。</a:t>
            </a:r>
            <a:endParaRPr lang="en-US" altLang="ja-JP" sz="1900" dirty="0">
              <a:solidFill>
                <a:schemeClr val="bg1">
                  <a:lumMod val="75000"/>
                </a:schemeClr>
              </a:solidFill>
            </a:endParaRPr>
          </a:p>
          <a:p>
            <a:r>
              <a:rPr lang="ja-JP" altLang="en-US" sz="1900" dirty="0">
                <a:solidFill>
                  <a:schemeClr val="bg1">
                    <a:lumMod val="75000"/>
                  </a:schemeClr>
                </a:solidFill>
              </a:rPr>
              <a:t>　　　</a:t>
            </a:r>
            <a:r>
              <a:rPr lang="ja-JP" altLang="ja-JP" sz="1900" dirty="0">
                <a:solidFill>
                  <a:schemeClr val="bg1">
                    <a:lumMod val="75000"/>
                  </a:schemeClr>
                </a:solidFill>
              </a:rPr>
              <a:t>・どのタイミングでどのような</a:t>
            </a:r>
            <a:r>
              <a:rPr lang="en-US" altLang="ja-JP" sz="1900" dirty="0">
                <a:solidFill>
                  <a:schemeClr val="bg1">
                    <a:lumMod val="75000"/>
                  </a:schemeClr>
                </a:solidFill>
              </a:rPr>
              <a:t>ACP</a:t>
            </a:r>
            <a:r>
              <a:rPr lang="ja-JP" altLang="en-US" sz="1900" dirty="0">
                <a:solidFill>
                  <a:schemeClr val="bg1">
                    <a:lumMod val="75000"/>
                  </a:schemeClr>
                </a:solidFill>
              </a:rPr>
              <a:t>の</a:t>
            </a:r>
            <a:r>
              <a:rPr lang="ja-JP" altLang="ja-JP" sz="1900" dirty="0">
                <a:solidFill>
                  <a:schemeClr val="bg1">
                    <a:lumMod val="75000"/>
                  </a:schemeClr>
                </a:solidFill>
              </a:rPr>
              <a:t>介入をすると効果的か具体的な事例</a:t>
            </a:r>
            <a:r>
              <a:rPr lang="ja-JP" altLang="en-US" sz="1900" dirty="0">
                <a:solidFill>
                  <a:schemeClr val="bg1">
                    <a:lumMod val="75000"/>
                  </a:schemeClr>
                </a:solidFill>
              </a:rPr>
              <a:t>を学びたい。</a:t>
            </a:r>
            <a:endParaRPr lang="ja-JP" altLang="ja-JP" sz="1900" dirty="0">
              <a:solidFill>
                <a:schemeClr val="bg1">
                  <a:lumMod val="75000"/>
                </a:schemeClr>
              </a:solidFill>
            </a:endParaRPr>
          </a:p>
          <a:p>
            <a:r>
              <a:rPr lang="ja-JP" altLang="en-US" sz="1900" dirty="0">
                <a:solidFill>
                  <a:schemeClr val="bg1">
                    <a:lumMod val="75000"/>
                  </a:schemeClr>
                </a:solidFill>
              </a:rPr>
              <a:t>　　　</a:t>
            </a:r>
            <a:r>
              <a:rPr lang="ja-JP" altLang="ja-JP" sz="1900" dirty="0">
                <a:solidFill>
                  <a:schemeClr val="bg1">
                    <a:lumMod val="75000"/>
                  </a:schemeClr>
                </a:solidFill>
              </a:rPr>
              <a:t>・患者の生きがい・価値観をどのようにして把握するか</a:t>
            </a:r>
            <a:r>
              <a:rPr lang="ja-JP" altLang="en-US" sz="1900" dirty="0">
                <a:solidFill>
                  <a:schemeClr val="bg1">
                    <a:lumMod val="75000"/>
                  </a:schemeClr>
                </a:solidFill>
              </a:rPr>
              <a:t>学びたい</a:t>
            </a:r>
            <a:endParaRPr lang="en-US" altLang="ja-JP" sz="1900" dirty="0">
              <a:solidFill>
                <a:schemeClr val="bg1">
                  <a:lumMod val="75000"/>
                </a:schemeClr>
              </a:solidFill>
            </a:endParaRPr>
          </a:p>
          <a:p>
            <a:r>
              <a:rPr lang="ja-JP" altLang="en-US" sz="1900" dirty="0">
                <a:solidFill>
                  <a:schemeClr val="bg1">
                    <a:lumMod val="75000"/>
                  </a:schemeClr>
                </a:solidFill>
              </a:rPr>
              <a:t>　　　・</a:t>
            </a:r>
            <a:r>
              <a:rPr lang="ja-JP" altLang="ja-JP" sz="1900" dirty="0">
                <a:solidFill>
                  <a:schemeClr val="bg1">
                    <a:lumMod val="75000"/>
                  </a:schemeClr>
                </a:solidFill>
              </a:rPr>
              <a:t>老夫婦・独居老人のがん患者への支援</a:t>
            </a:r>
            <a:endParaRPr lang="en-US" altLang="ja-JP" sz="1900" dirty="0">
              <a:solidFill>
                <a:schemeClr val="bg1">
                  <a:lumMod val="75000"/>
                </a:schemeClr>
              </a:solidFill>
            </a:endParaRPr>
          </a:p>
          <a:p>
            <a:r>
              <a:rPr lang="ja-JP" altLang="en-US" sz="1900" dirty="0">
                <a:solidFill>
                  <a:schemeClr val="bg1">
                    <a:lumMod val="75000"/>
                  </a:schemeClr>
                </a:solidFill>
              </a:rPr>
              <a:t>　　　・がんゲノム医療</a:t>
            </a:r>
            <a:endParaRPr lang="en-US" altLang="ja-JP" sz="1900" dirty="0">
              <a:solidFill>
                <a:schemeClr val="bg1">
                  <a:lumMod val="75000"/>
                </a:schemeClr>
              </a:solidFill>
            </a:endParaRPr>
          </a:p>
          <a:p>
            <a:endParaRPr lang="ja-JP" altLang="en-US" sz="1900" dirty="0">
              <a:solidFill>
                <a:schemeClr val="bg1">
                  <a:lumMod val="75000"/>
                </a:schemeClr>
              </a:solidFill>
            </a:endParaRPr>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617" y="180879"/>
            <a:ext cx="8626765" cy="956734"/>
          </a:xfrm>
        </p:spPr>
        <p:txBody>
          <a:bodyPr>
            <a:normAutofit/>
          </a:bodyPr>
          <a:lstStyle/>
          <a:p>
            <a:r>
              <a:rPr lang="ja-JP" altLang="en-US" dirty="0"/>
              <a:t>これまで開催された研修の概要と課題</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dirty="0">
                <a:solidFill>
                  <a:schemeClr val="bg1">
                    <a:lumMod val="75000"/>
                  </a:schemeClr>
                </a:solidFill>
              </a:rPr>
              <a:t>過去の研修テーマ、参加人数など簡潔にお書きください。前任者からの引継ぎ、申し送り事項も把握しておきましょう</a:t>
            </a:r>
            <a:endParaRPr lang="en-US" altLang="ja-JP" dirty="0">
              <a:solidFill>
                <a:schemeClr val="bg1">
                  <a:lumMod val="75000"/>
                </a:schemeClr>
              </a:solidFill>
            </a:endParaRPr>
          </a:p>
          <a:p>
            <a:pPr algn="just">
              <a:spcAft>
                <a:spcPts val="0"/>
              </a:spcAft>
            </a:pPr>
            <a:r>
              <a:rPr lang="ja-JP" altLang="en-US" dirty="0">
                <a:solidFill>
                  <a:schemeClr val="bg1">
                    <a:lumMod val="75000"/>
                  </a:schemeClr>
                </a:solidFill>
              </a:rPr>
              <a:t>例）</a:t>
            </a:r>
            <a:endParaRPr lang="en-US" altLang="ja-JP" dirty="0">
              <a:solidFill>
                <a:schemeClr val="bg1">
                  <a:lumMod val="75000"/>
                </a:schemeClr>
              </a:solidFill>
            </a:endParaRPr>
          </a:p>
          <a:p>
            <a:pPr algn="just">
              <a:spcAft>
                <a:spcPts val="0"/>
              </a:spcAft>
            </a:pPr>
            <a:r>
              <a:rPr lang="ja-JP" altLang="en-US" sz="1800" kern="100" dirty="0">
                <a:solidFill>
                  <a:schemeClr val="bg1">
                    <a:lumMod val="75000"/>
                  </a:schemeClr>
                </a:solidFill>
                <a:cs typeface="Times New Roman" panose="02020603050405020304" pitchFamily="18" charset="0"/>
              </a:rPr>
              <a:t>■</a:t>
            </a:r>
            <a:r>
              <a:rPr lang="en-US" altLang="ja-JP" sz="1800" kern="100" dirty="0">
                <a:solidFill>
                  <a:schemeClr val="bg1">
                    <a:lumMod val="75000"/>
                  </a:schemeClr>
                </a:solidFill>
                <a:cs typeface="Times New Roman" panose="02020603050405020304" pitchFamily="18" charset="0"/>
              </a:rPr>
              <a:t>2019</a:t>
            </a:r>
            <a:r>
              <a:rPr lang="ja-JP" altLang="ja-JP" sz="1800" kern="100" dirty="0">
                <a:solidFill>
                  <a:schemeClr val="bg1">
                    <a:lumMod val="75000"/>
                  </a:schemeClr>
                </a:solidFill>
                <a:cs typeface="Times New Roman" panose="02020603050405020304" pitchFamily="18" charset="0"/>
              </a:rPr>
              <a:t>年度</a:t>
            </a: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1</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8</a:t>
            </a:r>
            <a:r>
              <a:rPr lang="ja-JP" altLang="ja-JP" sz="1800" kern="100" dirty="0">
                <a:solidFill>
                  <a:schemeClr val="bg1">
                    <a:lumMod val="75000"/>
                  </a:schemeClr>
                </a:solidFill>
                <a:cs typeface="Times New Roman" panose="02020603050405020304" pitchFamily="18" charset="0"/>
              </a:rPr>
              <a:t>月）乳がん治療</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10</a:t>
            </a:r>
            <a:r>
              <a:rPr lang="ja-JP" altLang="ja-JP" sz="1800" kern="100" dirty="0">
                <a:solidFill>
                  <a:schemeClr val="bg1">
                    <a:lumMod val="75000"/>
                  </a:schemeClr>
                </a:solidFill>
                <a:cs typeface="Times New Roman" panose="02020603050405020304" pitchFamily="18" charset="0"/>
              </a:rPr>
              <a:t>月）親ががんになった時の子どもへの関わり方</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3</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月）ニーズを引き出す面接技術</a:t>
            </a:r>
            <a:endParaRPr lang="en-US" altLang="ja-JP" sz="1800" kern="100" dirty="0">
              <a:solidFill>
                <a:schemeClr val="bg1">
                  <a:lumMod val="75000"/>
                </a:schemeClr>
              </a:solidFill>
              <a:cs typeface="Times New Roman" panose="02020603050405020304" pitchFamily="18" charset="0"/>
            </a:endParaRPr>
          </a:p>
          <a:p>
            <a:pPr algn="just"/>
            <a:endParaRPr lang="en-US" altLang="ja-JP" sz="1800" kern="100" dirty="0">
              <a:solidFill>
                <a:schemeClr val="bg1">
                  <a:lumMod val="75000"/>
                </a:schemeClr>
              </a:solidFill>
              <a:cs typeface="Times New Roman" panose="02020603050405020304" pitchFamily="18" charset="0"/>
            </a:endParaRPr>
          </a:p>
          <a:p>
            <a:pPr algn="just"/>
            <a:r>
              <a:rPr lang="ja-JP" altLang="en-US" sz="1800" kern="100" dirty="0">
                <a:solidFill>
                  <a:schemeClr val="bg1">
                    <a:lumMod val="75000"/>
                  </a:schemeClr>
                </a:solidFill>
                <a:cs typeface="Times New Roman" panose="02020603050405020304" pitchFamily="18" charset="0"/>
              </a:rPr>
              <a:t>■課題</a:t>
            </a:r>
            <a:endParaRPr lang="en-US" altLang="ja-JP" sz="1800" kern="100" dirty="0">
              <a:solidFill>
                <a:schemeClr val="bg1">
                  <a:lumMod val="75000"/>
                </a:schemeClr>
              </a:solidFill>
              <a:cs typeface="Times New Roman" panose="02020603050405020304" pitchFamily="18" charset="0"/>
            </a:endParaRPr>
          </a:p>
          <a:p>
            <a:r>
              <a:rPr lang="ja-JP" altLang="en-US" sz="1800" dirty="0">
                <a:solidFill>
                  <a:schemeClr val="bg1">
                    <a:lumMod val="75000"/>
                  </a:schemeClr>
                </a:solidFill>
              </a:rPr>
              <a:t>・講義内容が高度で難解であった</a:t>
            </a:r>
            <a:endParaRPr lang="en-US" altLang="ja-JP" sz="1800" dirty="0">
              <a:solidFill>
                <a:schemeClr val="bg1">
                  <a:lumMod val="75000"/>
                </a:schemeClr>
              </a:solidFill>
            </a:endParaRPr>
          </a:p>
          <a:p>
            <a:r>
              <a:rPr lang="ja-JP" altLang="en-US" sz="1800" dirty="0">
                <a:solidFill>
                  <a:schemeClr val="bg1">
                    <a:lumMod val="75000"/>
                  </a:schemeClr>
                </a:solidFill>
              </a:rPr>
              <a:t>・経験年数が浅く、グループワークが難しかった</a:t>
            </a:r>
            <a:endParaRPr lang="en-US" altLang="ja-JP" sz="1800" dirty="0">
              <a:solidFill>
                <a:schemeClr val="bg1">
                  <a:lumMod val="75000"/>
                </a:schemeClr>
              </a:solidFill>
            </a:endParaRPr>
          </a:p>
          <a:p>
            <a:pPr algn="just"/>
            <a:endParaRPr lang="ja-JP" altLang="ja-JP" sz="1800" kern="100" dirty="0">
              <a:solidFill>
                <a:schemeClr val="bg1">
                  <a:lumMod val="75000"/>
                </a:schemeClr>
              </a:solidFill>
              <a:cs typeface="Times New Roman" panose="02020603050405020304" pitchFamily="18" charset="0"/>
            </a:endParaRPr>
          </a:p>
          <a:p>
            <a:pPr marL="0" indent="0">
              <a:buNone/>
            </a:pPr>
            <a:endParaRPr lang="en-US" altLang="ja-JP" sz="1800" dirty="0">
              <a:solidFill>
                <a:schemeClr val="bg1">
                  <a:lumMod val="75000"/>
                </a:schemeClr>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7</a:t>
            </a:fld>
            <a:endParaRPr lang="ja-JP" altLang="en-US"/>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8617" y="180879"/>
            <a:ext cx="8626765" cy="956734"/>
          </a:xfrm>
        </p:spPr>
        <p:txBody>
          <a:bodyPr>
            <a:normAutofit/>
          </a:bodyPr>
          <a:lstStyle/>
          <a:p>
            <a:r>
              <a:rPr lang="ja-JP" altLang="en-US" dirty="0"/>
              <a:t>研修テーマ</a:t>
            </a:r>
            <a:endParaRPr kumimoji="1" lang="ja-JP" altLang="en-US" dirty="0"/>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8</a:t>
            </a:fld>
            <a:endParaRPr lang="ja-JP" altLang="en-US"/>
          </a:p>
        </p:txBody>
      </p:sp>
      <p:sp>
        <p:nvSpPr>
          <p:cNvPr id="3" name="コンテンツ プレースホルダー 2"/>
          <p:cNvSpPr>
            <a:spLocks noGrp="1"/>
          </p:cNvSpPr>
          <p:nvPr>
            <p:ph idx="1"/>
          </p:nvPr>
        </p:nvSpPr>
        <p:spPr>
          <a:xfrm>
            <a:off x="401483" y="1277195"/>
            <a:ext cx="8331202" cy="1826952"/>
          </a:xfrm>
        </p:spPr>
        <p:txBody>
          <a:bodyPr>
            <a:normAutofit/>
          </a:bodyPr>
          <a:lstStyle/>
          <a:p>
            <a:pPr marL="457200" indent="-457200">
              <a:buFont typeface="Wingdings" panose="05000000000000000000" pitchFamily="2" charset="2"/>
              <a:buChar char="n"/>
            </a:pPr>
            <a:r>
              <a:rPr lang="ja-JP" altLang="en-US" dirty="0"/>
              <a:t>優先順位の高い課題、解決すべき課題と理由</a:t>
            </a:r>
            <a:endParaRPr lang="en-US" altLang="ja-JP" dirty="0"/>
          </a:p>
          <a:p>
            <a:r>
              <a:rPr lang="ja-JP" altLang="en-US" dirty="0"/>
              <a:t>　</a:t>
            </a: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の研修の学習ニーズが高く、これまで取り上げられていない</a:t>
            </a:r>
            <a:endParaRPr lang="en-US" altLang="ja-JP" sz="1800" dirty="0">
              <a:solidFill>
                <a:schemeClr val="bg1">
                  <a:lumMod val="75000"/>
                </a:schemeClr>
              </a:solidFill>
            </a:endParaRPr>
          </a:p>
          <a:p>
            <a:r>
              <a:rPr lang="ja-JP" altLang="en-US" sz="1800" dirty="0">
                <a:solidFill>
                  <a:schemeClr val="bg1">
                    <a:lumMod val="75000"/>
                  </a:schemeClr>
                </a:solidFill>
              </a:rPr>
              <a:t>　　　　・多くの相談員が</a:t>
            </a:r>
            <a:r>
              <a:rPr lang="en-US" altLang="ja-JP" sz="1800" dirty="0">
                <a:solidFill>
                  <a:schemeClr val="bg1">
                    <a:lumMod val="75000"/>
                  </a:schemeClr>
                </a:solidFill>
              </a:rPr>
              <a:t>ACP</a:t>
            </a:r>
            <a:r>
              <a:rPr lang="ja-JP" altLang="en-US" sz="1800" dirty="0">
                <a:solidFill>
                  <a:schemeClr val="bg1">
                    <a:lumMod val="75000"/>
                  </a:schemeClr>
                </a:solidFill>
              </a:rPr>
              <a:t>の実践の重要性を認識しているが不安や難しさを感じている</a:t>
            </a:r>
            <a:endParaRPr lang="en-US" altLang="ja-JP" sz="1800" dirty="0">
              <a:solidFill>
                <a:schemeClr val="bg1">
                  <a:lumMod val="75000"/>
                </a:schemeClr>
              </a:solidFill>
            </a:endParaRPr>
          </a:p>
          <a:p>
            <a:endParaRPr lang="ja-JP" altLang="en-US" dirty="0"/>
          </a:p>
        </p:txBody>
      </p:sp>
      <p:sp>
        <p:nvSpPr>
          <p:cNvPr id="5" name="コンテンツ プレースホルダー 2"/>
          <p:cNvSpPr txBox="1">
            <a:spLocks/>
          </p:cNvSpPr>
          <p:nvPr/>
        </p:nvSpPr>
        <p:spPr>
          <a:xfrm>
            <a:off x="401483" y="4602422"/>
            <a:ext cx="8331202" cy="206508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受講者に、「何がどうできるようになっていて欲しいか」</a:t>
            </a:r>
          </a:p>
          <a:p>
            <a:r>
              <a:rPr lang="ja-JP" altLang="en-US" sz="1800" dirty="0">
                <a:solidFill>
                  <a:schemeClr val="bg1">
                    <a:lumMod val="75000"/>
                  </a:schemeClr>
                </a:solidFill>
              </a:rPr>
              <a:t>例）</a:t>
            </a:r>
            <a:endParaRPr lang="en-US" altLang="ja-JP" sz="1800" dirty="0">
              <a:solidFill>
                <a:schemeClr val="bg1">
                  <a:lumMod val="75000"/>
                </a:schemeClr>
              </a:solidFill>
            </a:endParaRPr>
          </a:p>
          <a:p>
            <a:r>
              <a:rPr lang="ja-JP" altLang="en-US" sz="1800" dirty="0">
                <a:solidFill>
                  <a:schemeClr val="bg1">
                    <a:lumMod val="75000"/>
                  </a:schemeClr>
                </a:solidFill>
              </a:rPr>
              <a:t>・受講者が</a:t>
            </a:r>
            <a:r>
              <a:rPr lang="en-US" altLang="ja-JP" sz="1800" dirty="0">
                <a:solidFill>
                  <a:schemeClr val="bg1">
                    <a:lumMod val="75000"/>
                  </a:schemeClr>
                </a:solidFill>
              </a:rPr>
              <a:t>ACP</a:t>
            </a:r>
            <a:r>
              <a:rPr lang="ja-JP" altLang="en-US" sz="1800" dirty="0">
                <a:solidFill>
                  <a:schemeClr val="bg1">
                    <a:lumMod val="75000"/>
                  </a:schemeClr>
                </a:solidFill>
              </a:rPr>
              <a:t>実践への不安を軽くし、できそうだ、実践してみたいと自信がもてるようになる</a:t>
            </a:r>
          </a:p>
          <a:p>
            <a:r>
              <a:rPr lang="ja-JP" altLang="en-US" sz="1800" dirty="0">
                <a:solidFill>
                  <a:schemeClr val="bg1">
                    <a:lumMod val="75000"/>
                  </a:schemeClr>
                </a:solidFill>
              </a:rPr>
              <a:t>・“自分らしく生きる、選択すること”の実現のために、対話を重ね、揺らぎに寄り添い、そのプロセスの共有を大切にした継続的なチームでの関わりが重要であることを理解する。</a:t>
            </a:r>
            <a:endParaRPr lang="en-US" altLang="ja-JP" sz="1800" dirty="0">
              <a:solidFill>
                <a:schemeClr val="bg1">
                  <a:lumMod val="75000"/>
                </a:schemeClr>
              </a:solidFill>
            </a:endParaRPr>
          </a:p>
        </p:txBody>
      </p:sp>
      <p:sp>
        <p:nvSpPr>
          <p:cNvPr id="6" name="コンテンツ プレースホルダー 2"/>
          <p:cNvSpPr txBox="1">
            <a:spLocks/>
          </p:cNvSpPr>
          <p:nvPr/>
        </p:nvSpPr>
        <p:spPr>
          <a:xfrm>
            <a:off x="401483" y="3104147"/>
            <a:ext cx="8474068" cy="12392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今回取り上げる予定の研修テーマ</a:t>
            </a:r>
            <a:endParaRPr lang="en-US" altLang="ja-JP" dirty="0"/>
          </a:p>
          <a:p>
            <a:pPr marL="271463" lvl="1" indent="0">
              <a:buFont typeface="Wingdings" panose="05000000000000000000" pitchFamily="2" charset="2"/>
              <a:buNone/>
            </a:pPr>
            <a:r>
              <a:rPr lang="ja-JP" altLang="en-US" sz="1800" dirty="0">
                <a:solidFill>
                  <a:schemeClr val="bg1">
                    <a:lumMod val="75000"/>
                  </a:schemeClr>
                </a:solidFill>
              </a:rPr>
              <a:t>例） </a:t>
            </a:r>
            <a:r>
              <a:rPr lang="en-US" altLang="ja-JP" sz="1800" dirty="0">
                <a:solidFill>
                  <a:schemeClr val="bg1">
                    <a:lumMod val="75000"/>
                  </a:schemeClr>
                </a:solidFill>
              </a:rPr>
              <a:t>ACP</a:t>
            </a:r>
            <a:r>
              <a:rPr lang="ja-JP" altLang="en-US" sz="1800" dirty="0">
                <a:solidFill>
                  <a:schemeClr val="bg1">
                    <a:lumMod val="75000"/>
                  </a:schemeClr>
                </a:solidFill>
              </a:rPr>
              <a:t>（</a:t>
            </a:r>
            <a:r>
              <a:rPr lang="en-US" altLang="ja-JP" sz="1800" dirty="0">
                <a:solidFill>
                  <a:schemeClr val="bg1">
                    <a:lumMod val="75000"/>
                  </a:schemeClr>
                </a:solidFill>
              </a:rPr>
              <a:t>Advanced Care Planning</a:t>
            </a:r>
            <a:r>
              <a:rPr lang="ja-JP" altLang="en-US" sz="1800" dirty="0">
                <a:solidFill>
                  <a:schemeClr val="bg1">
                    <a:lumMod val="75000"/>
                  </a:schemeClr>
                </a:solidFill>
              </a:rPr>
              <a:t>）</a:t>
            </a:r>
            <a:endParaRPr lang="en-US" altLang="ja-JP" sz="1800" dirty="0">
              <a:solidFill>
                <a:schemeClr val="bg1">
                  <a:lumMod val="75000"/>
                </a:schemeClr>
              </a:solidFill>
            </a:endParaRPr>
          </a:p>
          <a:p>
            <a:pPr marL="271463" lvl="1" indent="0">
              <a:buNone/>
            </a:pPr>
            <a:endParaRPr lang="en-US" altLang="ja-JP" dirty="0"/>
          </a:p>
          <a:p>
            <a:pPr lvl="1"/>
            <a:endParaRPr lang="ja-JP" altLang="en-US" dirty="0"/>
          </a:p>
          <a:p>
            <a:endParaRPr lang="en-US" altLang="ja-JP" sz="1800" i="1" dirty="0">
              <a:solidFill>
                <a:schemeClr val="bg1">
                  <a:lumMod val="75000"/>
                </a:schemeClr>
              </a:solidFill>
            </a:endParaRPr>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対象、学習内容</a:t>
            </a:r>
            <a:endParaRPr kumimoji="1" lang="ja-JP" altLang="en-US" dirty="0"/>
          </a:p>
        </p:txBody>
      </p:sp>
      <p:sp>
        <p:nvSpPr>
          <p:cNvPr id="3" name="コンテンツ プレースホルダー 2"/>
          <p:cNvSpPr>
            <a:spLocks noGrp="1"/>
          </p:cNvSpPr>
          <p:nvPr>
            <p:ph idx="1"/>
          </p:nvPr>
        </p:nvSpPr>
        <p:spPr>
          <a:xfrm>
            <a:off x="406399" y="1285875"/>
            <a:ext cx="8331202" cy="2203283"/>
          </a:xfrm>
        </p:spPr>
        <p:txBody>
          <a:bodyPr>
            <a:normAutofit/>
          </a:bodyPr>
          <a:lstStyle/>
          <a:p>
            <a:pPr marL="457200" lvl="0" indent="-457200">
              <a:buFont typeface="Wingdings" panose="05000000000000000000" pitchFamily="2" charset="2"/>
              <a:buChar char="n"/>
            </a:pPr>
            <a:r>
              <a:rPr lang="ja-JP" altLang="en-US" dirty="0">
                <a:solidFill>
                  <a:schemeClr val="tx1"/>
                </a:solidFill>
              </a:rPr>
              <a:t>対象</a:t>
            </a:r>
            <a:endParaRPr lang="en-US" altLang="ja-JP" dirty="0"/>
          </a:p>
          <a:p>
            <a:pPr lvl="0"/>
            <a:r>
              <a:rPr lang="ja-JP" altLang="en-US" sz="1800" dirty="0">
                <a:solidFill>
                  <a:schemeClr val="bg1">
                    <a:lumMod val="75000"/>
                  </a:schemeClr>
                </a:solidFill>
              </a:rPr>
              <a:t>例）</a:t>
            </a:r>
            <a:endParaRPr lang="en-US" altLang="ja-JP" sz="1800" dirty="0">
              <a:solidFill>
                <a:schemeClr val="bg1">
                  <a:lumMod val="75000"/>
                </a:schemeClr>
              </a:solidFill>
            </a:endParaRPr>
          </a:p>
          <a:p>
            <a:pPr lvl="0"/>
            <a:r>
              <a:rPr lang="ja-JP" altLang="en-US" sz="1800" dirty="0">
                <a:solidFill>
                  <a:schemeClr val="bg1">
                    <a:lumMod val="75000"/>
                  </a:schemeClr>
                </a:solidFill>
              </a:rPr>
              <a:t>○他の地域の受入れ：県内に限る</a:t>
            </a:r>
            <a:endParaRPr lang="en-US" altLang="ja-JP" sz="1800" dirty="0">
              <a:solidFill>
                <a:schemeClr val="bg1">
                  <a:lumMod val="75000"/>
                </a:schemeClr>
              </a:solidFill>
            </a:endParaRPr>
          </a:p>
          <a:p>
            <a:pPr lvl="0"/>
            <a:r>
              <a:rPr lang="ja-JP" altLang="en-US" sz="1800" dirty="0">
                <a:solidFill>
                  <a:schemeClr val="bg1">
                    <a:lumMod val="75000"/>
                  </a:schemeClr>
                </a:solidFill>
              </a:rPr>
              <a:t>○履修した研修：相談員基礎研修</a:t>
            </a:r>
            <a:r>
              <a:rPr lang="en-US" altLang="ja-JP" sz="1800" dirty="0">
                <a:solidFill>
                  <a:schemeClr val="bg1">
                    <a:lumMod val="75000"/>
                  </a:schemeClr>
                </a:solidFill>
              </a:rPr>
              <a:t>(1)(2)</a:t>
            </a:r>
            <a:r>
              <a:rPr lang="ja-JP" altLang="en-US" sz="1800" dirty="0">
                <a:solidFill>
                  <a:schemeClr val="bg1">
                    <a:lumMod val="75000"/>
                  </a:schemeClr>
                </a:solidFill>
              </a:rPr>
              <a:t>の受講が望ましい</a:t>
            </a:r>
            <a:endParaRPr lang="en-US" altLang="ja-JP" sz="1800" dirty="0">
              <a:solidFill>
                <a:schemeClr val="bg1">
                  <a:lumMod val="75000"/>
                </a:schemeClr>
              </a:solidFill>
            </a:endParaRPr>
          </a:p>
          <a:p>
            <a:pPr lvl="0"/>
            <a:r>
              <a:rPr lang="ja-JP" altLang="en-US" sz="1800" dirty="0">
                <a:solidFill>
                  <a:schemeClr val="bg1">
                    <a:lumMod val="75000"/>
                  </a:schemeClr>
                </a:solidFill>
              </a:rPr>
              <a:t>○経験年数：限定しない</a:t>
            </a:r>
            <a:endParaRPr lang="en-US" altLang="ja-JP" sz="1800" dirty="0">
              <a:solidFill>
                <a:schemeClr val="tx1"/>
              </a:solidFill>
            </a:endParaRPr>
          </a:p>
          <a:p>
            <a:pPr marL="0" lvl="0" indent="0">
              <a:buNone/>
            </a:pPr>
            <a:endParaRPr lang="en-US" altLang="ja-JP" dirty="0">
              <a:solidFill>
                <a:schemeClr val="tx1"/>
              </a:solidFill>
            </a:endParaRPr>
          </a:p>
        </p:txBody>
      </p:sp>
      <p:sp>
        <p:nvSpPr>
          <p:cNvPr id="7" name="スライド番号プレースホルダー 6"/>
          <p:cNvSpPr>
            <a:spLocks noGrp="1"/>
          </p:cNvSpPr>
          <p:nvPr>
            <p:ph type="sldNum" sz="quarter" idx="12"/>
          </p:nvPr>
        </p:nvSpPr>
        <p:spPr/>
        <p:txBody>
          <a:bodyPr/>
          <a:lstStyle/>
          <a:p>
            <a:fld id="{AA9FFE5E-7325-4495-8E4E-1EE4187D59B3}" type="slidenum">
              <a:rPr lang="ja-JP" altLang="en-US" smtClean="0"/>
              <a:pPr/>
              <a:t>9</a:t>
            </a:fld>
            <a:endParaRPr lang="ja-JP" altLang="en-US"/>
          </a:p>
        </p:txBody>
      </p:sp>
      <p:sp>
        <p:nvSpPr>
          <p:cNvPr id="6" name="コンテンツ プレースホルダー 2"/>
          <p:cNvSpPr txBox="1">
            <a:spLocks/>
          </p:cNvSpPr>
          <p:nvPr/>
        </p:nvSpPr>
        <p:spPr>
          <a:xfrm>
            <a:off x="406399" y="3623564"/>
            <a:ext cx="8331202" cy="3053961"/>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学習内容（内容の諸要素）</a:t>
            </a:r>
            <a:endParaRPr lang="en-US" altLang="ja-JP" dirty="0"/>
          </a:p>
          <a:p>
            <a:pPr marL="271463" lvl="1" indent="0">
              <a:buFont typeface="Wingdings" panose="05000000000000000000" pitchFamily="2" charset="2"/>
              <a:buNone/>
            </a:pPr>
            <a:r>
              <a:rPr lang="ja-JP" altLang="en-US" dirty="0">
                <a:solidFill>
                  <a:schemeClr val="bg1">
                    <a:lumMod val="75000"/>
                  </a:schemeClr>
                </a:solidFill>
              </a:rPr>
              <a:t>まず、テーマに関連する内容について情報収集し大切な要素をできるだけたくさん挙げます。そして、特に取り組みたい必須の内容をここに書いてください。</a:t>
            </a:r>
            <a:endParaRPr lang="en-US" altLang="ja-JP" dirty="0">
              <a:solidFill>
                <a:schemeClr val="bg1">
                  <a:lumMod val="75000"/>
                </a:schemeClr>
              </a:solidFill>
            </a:endParaRPr>
          </a:p>
          <a:p>
            <a:pPr marL="271463" lvl="1" indent="0">
              <a:buFont typeface="Wingdings" panose="05000000000000000000" pitchFamily="2" charset="2"/>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の定義、歴史、ガイドラインの理解、緩和ケア、</a:t>
            </a:r>
            <a:r>
              <a:rPr lang="en-US" altLang="ja-JP" sz="1800" dirty="0">
                <a:solidFill>
                  <a:schemeClr val="bg1">
                    <a:lumMod val="75000"/>
                  </a:schemeClr>
                </a:solidFill>
              </a:rPr>
              <a:t>QOL</a:t>
            </a:r>
          </a:p>
          <a:p>
            <a:pPr marL="271463" lvl="1" indent="0">
              <a:buFont typeface="Wingdings" panose="05000000000000000000" pitchFamily="2" charset="2"/>
              <a:buNone/>
            </a:pPr>
            <a:r>
              <a:rPr lang="ja-JP" altLang="en-US" sz="1800" dirty="0">
                <a:solidFill>
                  <a:schemeClr val="bg1">
                    <a:lumMod val="75000"/>
                  </a:schemeClr>
                </a:solidFill>
              </a:rPr>
              <a:t>　　　・</a:t>
            </a:r>
            <a:r>
              <a:rPr lang="en-US" altLang="ja-JP" sz="1800" dirty="0">
                <a:solidFill>
                  <a:schemeClr val="bg1">
                    <a:lumMod val="75000"/>
                  </a:schemeClr>
                </a:solidFill>
              </a:rPr>
              <a:t>ALP</a:t>
            </a:r>
            <a:r>
              <a:rPr lang="ja-JP" altLang="en-US" sz="1800" dirty="0">
                <a:solidFill>
                  <a:schemeClr val="bg1">
                    <a:lumMod val="75000"/>
                  </a:schemeClr>
                </a:solidFill>
              </a:rPr>
              <a:t>（</a:t>
            </a:r>
            <a:r>
              <a:rPr lang="en-US" altLang="ja-JP" sz="1800" dirty="0">
                <a:solidFill>
                  <a:schemeClr val="bg1">
                    <a:lumMod val="75000"/>
                  </a:schemeClr>
                </a:solidFill>
              </a:rPr>
              <a:t>Advance Life Planning)</a:t>
            </a:r>
          </a:p>
          <a:p>
            <a:pPr marL="271463" lvl="1" indent="0">
              <a:buFont typeface="Wingdings" panose="05000000000000000000" pitchFamily="2" charset="2"/>
              <a:buNone/>
            </a:pPr>
            <a:r>
              <a:rPr lang="ja-JP" altLang="en-US" sz="1800" dirty="0">
                <a:solidFill>
                  <a:schemeClr val="bg1">
                    <a:lumMod val="75000"/>
                  </a:schemeClr>
                </a:solidFill>
              </a:rPr>
              <a:t>　　　・エンド・オブ・ライフ・ディスカッション　　</a:t>
            </a:r>
            <a:endParaRPr lang="en-US" altLang="ja-JP" sz="1800" dirty="0">
              <a:solidFill>
                <a:schemeClr val="bg1">
                  <a:lumMod val="75000"/>
                </a:schemeClr>
              </a:solidFill>
            </a:endParaRPr>
          </a:p>
          <a:p>
            <a:pPr marL="271463" lvl="1" indent="0">
              <a:buFont typeface="Wingdings" panose="05000000000000000000" pitchFamily="2" charset="2"/>
              <a:buNone/>
            </a:pPr>
            <a:r>
              <a:rPr lang="ja-JP" altLang="en-US" sz="1800" dirty="0">
                <a:solidFill>
                  <a:schemeClr val="bg1">
                    <a:lumMod val="75000"/>
                  </a:schemeClr>
                </a:solidFill>
              </a:rPr>
              <a:t>　　　・アドバンス・ディレクティブ（リビングウィル、</a:t>
            </a:r>
            <a:r>
              <a:rPr lang="en-US" altLang="ja-JP" sz="1800" dirty="0">
                <a:solidFill>
                  <a:schemeClr val="bg1">
                    <a:lumMod val="75000"/>
                  </a:schemeClr>
                </a:solidFill>
              </a:rPr>
              <a:t>LMD</a:t>
            </a:r>
            <a:r>
              <a:rPr lang="ja-JP" altLang="en-US" sz="1800" dirty="0">
                <a:solidFill>
                  <a:schemeClr val="bg1">
                    <a:lumMod val="75000"/>
                  </a:schemeClr>
                </a:solidFill>
              </a:rPr>
              <a:t>）</a:t>
            </a:r>
            <a:endParaRPr lang="en-US" altLang="ja-JP" sz="1800" dirty="0">
              <a:solidFill>
                <a:schemeClr val="bg1">
                  <a:lumMod val="75000"/>
                </a:schemeClr>
              </a:solidFill>
            </a:endParaRPr>
          </a:p>
          <a:p>
            <a:pPr marL="271463" lvl="1" indent="0">
              <a:buFont typeface="Wingdings" panose="05000000000000000000" pitchFamily="2" charset="2"/>
              <a:buNone/>
            </a:pPr>
            <a:r>
              <a:rPr lang="ja-JP" altLang="en-US" sz="1800" dirty="0">
                <a:solidFill>
                  <a:schemeClr val="bg1">
                    <a:lumMod val="75000"/>
                  </a:schemeClr>
                </a:solidFill>
              </a:rPr>
              <a:t>　　　・コミュニケーションスキル（信念や価値観を対話の中で顕在化するかかわり）</a:t>
            </a:r>
            <a:endParaRPr lang="en-US" altLang="ja-JP" sz="1800" dirty="0">
              <a:solidFill>
                <a:schemeClr val="bg1">
                  <a:lumMod val="75000"/>
                </a:schemeClr>
              </a:solidFill>
            </a:endParaRPr>
          </a:p>
          <a:p>
            <a:pPr marL="271463" lvl="1" indent="0">
              <a:buFont typeface="Wingdings" panose="05000000000000000000" pitchFamily="2" charset="2"/>
              <a:buNone/>
            </a:pPr>
            <a:r>
              <a:rPr lang="ja-JP" altLang="en-US" sz="1800" dirty="0">
                <a:solidFill>
                  <a:schemeClr val="bg1">
                    <a:lumMod val="75000"/>
                  </a:schemeClr>
                </a:solidFill>
              </a:rPr>
              <a:t>　　　・</a:t>
            </a:r>
            <a:r>
              <a:rPr lang="en-US" altLang="ja-JP" sz="1800" dirty="0">
                <a:solidFill>
                  <a:schemeClr val="bg1">
                    <a:lumMod val="75000"/>
                  </a:schemeClr>
                </a:solidFill>
              </a:rPr>
              <a:t>ACP</a:t>
            </a:r>
            <a:r>
              <a:rPr lang="ja-JP" altLang="en-US" sz="1800" dirty="0">
                <a:solidFill>
                  <a:schemeClr val="bg1">
                    <a:lumMod val="75000"/>
                  </a:schemeClr>
                </a:solidFill>
              </a:rPr>
              <a:t>実践のためのチーム体制作りの実際、タイミング、教育プログラム</a:t>
            </a:r>
            <a:endParaRPr lang="en-US" altLang="ja-JP" dirty="0">
              <a:solidFill>
                <a:schemeClr val="bg1">
                  <a:lumMod val="75000"/>
                </a:schemeClr>
              </a:solidFill>
            </a:endParaRPr>
          </a:p>
          <a:p>
            <a:pPr marL="271463" lvl="1" indent="0">
              <a:buFont typeface="Wingdings" panose="05000000000000000000" pitchFamily="2" charset="2"/>
              <a:buNone/>
            </a:pPr>
            <a:endParaRPr lang="en-US" altLang="ja-JP" dirty="0"/>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F088D8-54D9-48E4-8E2C-10FDB23C224B}"/>
</file>

<file path=customXml/itemProps2.xml><?xml version="1.0" encoding="utf-8"?>
<ds:datastoreItem xmlns:ds="http://schemas.openxmlformats.org/officeDocument/2006/customXml" ds:itemID="{E00324B8-7B15-41D4-AC11-84DB9619479E}"/>
</file>

<file path=customXml/itemProps3.xml><?xml version="1.0" encoding="utf-8"?>
<ds:datastoreItem xmlns:ds="http://schemas.openxmlformats.org/officeDocument/2006/customXml" ds:itemID="{A3382CA9-828D-4DFC-942A-54A7EE78DB6F}"/>
</file>

<file path=docProps/app.xml><?xml version="1.0" encoding="utf-8"?>
<Properties xmlns="http://schemas.openxmlformats.org/officeDocument/2006/extended-properties" xmlns:vt="http://schemas.openxmlformats.org/officeDocument/2006/docPropsVTypes">
  <Template>Office Theme</Template>
  <TotalTime>2765</TotalTime>
  <Words>1426</Words>
  <Application>Microsoft Office PowerPoint</Application>
  <PresentationFormat>画面に合わせる (4:3)</PresentationFormat>
  <Paragraphs>163</Paragraphs>
  <Slides>16</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Meiryo UI</vt:lpstr>
      <vt:lpstr>Arial</vt:lpstr>
      <vt:lpstr>Calibri</vt:lpstr>
      <vt:lpstr>Wingdings</vt:lpstr>
      <vt:lpstr>Office テーマ</vt:lpstr>
      <vt:lpstr>【事前課題】研修企画案の提出</vt:lpstr>
      <vt:lpstr>作成に向けて</vt:lpstr>
      <vt:lpstr>研修テーマ</vt:lpstr>
      <vt:lpstr>ねがい＝目ざす相談員像</vt:lpstr>
      <vt:lpstr>都道府県のがん相談をとりまく現状と課題１</vt:lpstr>
      <vt:lpstr>都道府県のがん相談をとりまく現状と課題２</vt:lpstr>
      <vt:lpstr>これまで開催された研修の概要と課題</vt:lpstr>
      <vt:lpstr>研修テーマ</vt:lpstr>
      <vt:lpstr>対象、学習内容</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アドバイスを受けたい点（必須）</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認定証</dc:title>
  <dc:creator>NCC-CIS10</dc:creator>
  <cp:lastModifiedBy>櫻井 雅代</cp:lastModifiedBy>
  <cp:revision>134</cp:revision>
  <cp:lastPrinted>2018-12-06T07:54:23Z</cp:lastPrinted>
  <dcterms:created xsi:type="dcterms:W3CDTF">2016-10-18T02:54:00Z</dcterms:created>
  <dcterms:modified xsi:type="dcterms:W3CDTF">2020-06-08T06:07:38Z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