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21"/>
  </p:notesMasterIdLst>
  <p:handoutMasterIdLst>
    <p:handoutMasterId r:id="rId22"/>
  </p:handoutMasterIdLst>
  <p:sldIdLst>
    <p:sldId id="287" r:id="rId5"/>
    <p:sldId id="281" r:id="rId6"/>
    <p:sldId id="256" r:id="rId7"/>
    <p:sldId id="269" r:id="rId8"/>
    <p:sldId id="278" r:id="rId9"/>
    <p:sldId id="283" r:id="rId10"/>
    <p:sldId id="279" r:id="rId11"/>
    <p:sldId id="284" r:id="rId12"/>
    <p:sldId id="286" r:id="rId13"/>
    <p:sldId id="267" r:id="rId14"/>
    <p:sldId id="271" r:id="rId15"/>
    <p:sldId id="270" r:id="rId16"/>
    <p:sldId id="275" r:id="rId17"/>
    <p:sldId id="277" r:id="rId18"/>
    <p:sldId id="276" r:id="rId19"/>
    <p:sldId id="260" r:id="rId20"/>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7DC216-6523-AB4C-EFD5-F820CF6DC6D3}" name="櫻井 雅代" initials="櫻雅" userId="S::masakura@nccganjoho.onmicrosoft.com::5f1ccddc-c647-4824-94b2-f4f32443655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紗代 宮本" initials="紗代" lastIdx="2" clrIdx="0">
    <p:extLst>
      <p:ext uri="{19B8F6BF-5375-455C-9EA6-DF929625EA0E}">
        <p15:presenceInfo xmlns:p15="http://schemas.microsoft.com/office/powerpoint/2012/main" userId="紗代 宮本" providerId="None"/>
      </p:ext>
    </p:extLst>
  </p:cmAuthor>
  <p:cmAuthor id="2" name="櫻井 雅代" initials="櫻雅" lastIdx="4" clrIdx="1">
    <p:extLst>
      <p:ext uri="{19B8F6BF-5375-455C-9EA6-DF929625EA0E}">
        <p15:presenceInfo xmlns:p15="http://schemas.microsoft.com/office/powerpoint/2012/main" userId="S::masakura@nccganjoho.onmicrosoft.com::5f1ccddc-c647-4824-94b2-f4f324436553" providerId="AD"/>
      </p:ext>
    </p:extLst>
  </p:cmAuthor>
  <p:cmAuthor id="3" name="髙橋 朋子" initials="髙朋" lastIdx="1" clrIdx="2">
    <p:extLst>
      <p:ext uri="{19B8F6BF-5375-455C-9EA6-DF929625EA0E}">
        <p15:presenceInfo xmlns:p15="http://schemas.microsoft.com/office/powerpoint/2012/main" userId="S::tomoktak@nccganjoho.onmicrosoft.com::91d743a3-cb7e-46ec-b679-c791e76b02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FF33CC"/>
    <a:srgbClr val="EB61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7D68EF-9A0F-5A01-69F4-E7741D8C8A5D}" v="15" dt="2026-01-30T01:38:08.743"/>
    <p1510:client id="{7895DA47-2B4D-4654-BC9B-0554932EB9FF}" v="10" dt="2026-01-30T01:46:56.49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埜 薫" userId="S::kakonno@nccganjoho.onmicrosoft.com::216663a3-9ac2-4b81-b78a-6e004d25f05a" providerId="AD" clId="Web-{3F7D68EF-9A0F-5A01-69F4-E7741D8C8A5D}"/>
    <pc:docChg chg="modSld">
      <pc:chgData name="今埜 薫" userId="S::kakonno@nccganjoho.onmicrosoft.com::216663a3-9ac2-4b81-b78a-6e004d25f05a" providerId="AD" clId="Web-{3F7D68EF-9A0F-5A01-69F4-E7741D8C8A5D}" dt="2026-01-30T01:38:08.743" v="13" actId="14100"/>
      <pc:docMkLst>
        <pc:docMk/>
      </pc:docMkLst>
      <pc:sldChg chg="modSp">
        <pc:chgData name="今埜 薫" userId="S::kakonno@nccganjoho.onmicrosoft.com::216663a3-9ac2-4b81-b78a-6e004d25f05a" providerId="AD" clId="Web-{3F7D68EF-9A0F-5A01-69F4-E7741D8C8A5D}" dt="2026-01-30T01:34:03.764" v="8" actId="20577"/>
        <pc:sldMkLst>
          <pc:docMk/>
          <pc:sldMk cId="2077475814" sldId="269"/>
        </pc:sldMkLst>
        <pc:spChg chg="mod">
          <ac:chgData name="今埜 薫" userId="S::kakonno@nccganjoho.onmicrosoft.com::216663a3-9ac2-4b81-b78a-6e004d25f05a" providerId="AD" clId="Web-{3F7D68EF-9A0F-5A01-69F4-E7741D8C8A5D}" dt="2026-01-30T01:34:03.764" v="8" actId="20577"/>
          <ac:spMkLst>
            <pc:docMk/>
            <pc:sldMk cId="2077475814" sldId="269"/>
            <ac:spMk id="6" creationId="{5653EA03-530A-423A-954E-DBF40AA1AF89}"/>
          </ac:spMkLst>
        </pc:spChg>
      </pc:sldChg>
      <pc:sldChg chg="modSp">
        <pc:chgData name="今埜 薫" userId="S::kakonno@nccganjoho.onmicrosoft.com::216663a3-9ac2-4b81-b78a-6e004d25f05a" providerId="AD" clId="Web-{3F7D68EF-9A0F-5A01-69F4-E7741D8C8A5D}" dt="2026-01-30T01:38:08.743" v="13" actId="14100"/>
        <pc:sldMkLst>
          <pc:docMk/>
          <pc:sldMk cId="3732646715" sldId="279"/>
        </pc:sldMkLst>
        <pc:spChg chg="mod">
          <ac:chgData name="今埜 薫" userId="S::kakonno@nccganjoho.onmicrosoft.com::216663a3-9ac2-4b81-b78a-6e004d25f05a" providerId="AD" clId="Web-{3F7D68EF-9A0F-5A01-69F4-E7741D8C8A5D}" dt="2026-01-30T01:37:28.038" v="10" actId="20577"/>
          <ac:spMkLst>
            <pc:docMk/>
            <pc:sldMk cId="3732646715" sldId="279"/>
            <ac:spMk id="2" creationId="{00000000-0000-0000-0000-000000000000}"/>
          </ac:spMkLst>
        </pc:spChg>
        <pc:spChg chg="mod">
          <ac:chgData name="今埜 薫" userId="S::kakonno@nccganjoho.onmicrosoft.com::216663a3-9ac2-4b81-b78a-6e004d25f05a" providerId="AD" clId="Web-{3F7D68EF-9A0F-5A01-69F4-E7741D8C8A5D}" dt="2026-01-30T01:38:08.743" v="13" actId="14100"/>
          <ac:spMkLst>
            <pc:docMk/>
            <pc:sldMk cId="3732646715" sldId="279"/>
            <ac:spMk id="9" creationId="{FBF98E8C-CC1D-4091-84CD-B56323C40251}"/>
          </ac:spMkLst>
        </pc:spChg>
      </pc:sldChg>
    </pc:docChg>
  </pc:docChgLst>
  <pc:docChgLst>
    <pc:chgData name="宮本 紗代" userId="bd6291ca-4b2d-4d10-bb07-4f7975d8ac87" providerId="ADAL" clId="{C6392F67-5FED-426D-A056-97BAA59CF03C}"/>
    <pc:docChg chg="undo custSel modSld">
      <pc:chgData name="宮本 紗代" userId="bd6291ca-4b2d-4d10-bb07-4f7975d8ac87" providerId="ADAL" clId="{C6392F67-5FED-426D-A056-97BAA59CF03C}" dt="2026-01-29T09:13:14.570" v="1095" actId="20577"/>
      <pc:docMkLst>
        <pc:docMk/>
      </pc:docMkLst>
      <pc:sldChg chg="modSp mod">
        <pc:chgData name="宮本 紗代" userId="bd6291ca-4b2d-4d10-bb07-4f7975d8ac87" providerId="ADAL" clId="{C6392F67-5FED-426D-A056-97BAA59CF03C}" dt="2026-01-29T05:52:49.545" v="179" actId="207"/>
        <pc:sldMkLst>
          <pc:docMk/>
          <pc:sldMk cId="345714552" sldId="256"/>
        </pc:sldMkLst>
        <pc:spChg chg="mod">
          <ac:chgData name="宮本 紗代" userId="bd6291ca-4b2d-4d10-bb07-4f7975d8ac87" providerId="ADAL" clId="{C6392F67-5FED-426D-A056-97BAA59CF03C}" dt="2026-01-29T05:52:49.545" v="179" actId="207"/>
          <ac:spMkLst>
            <pc:docMk/>
            <pc:sldMk cId="345714552" sldId="256"/>
            <ac:spMk id="2" creationId="{00000000-0000-0000-0000-000000000000}"/>
          </ac:spMkLst>
        </pc:spChg>
      </pc:sldChg>
      <pc:sldChg chg="modSp mod">
        <pc:chgData name="宮本 紗代" userId="bd6291ca-4b2d-4d10-bb07-4f7975d8ac87" providerId="ADAL" clId="{C6392F67-5FED-426D-A056-97BAA59CF03C}" dt="2026-01-29T09:13:14.570" v="1095" actId="20577"/>
        <pc:sldMkLst>
          <pc:docMk/>
          <pc:sldMk cId="3506535421" sldId="267"/>
        </pc:sldMkLst>
        <pc:spChg chg="mod">
          <ac:chgData name="宮本 紗代" userId="bd6291ca-4b2d-4d10-bb07-4f7975d8ac87" providerId="ADAL" clId="{C6392F67-5FED-426D-A056-97BAA59CF03C}" dt="2026-01-29T09:13:14.570" v="1095" actId="20577"/>
          <ac:spMkLst>
            <pc:docMk/>
            <pc:sldMk cId="3506535421" sldId="267"/>
            <ac:spMk id="7" creationId="{ECBCE832-7A2F-43F2-BFE5-759B5BEFE823}"/>
          </ac:spMkLst>
        </pc:spChg>
      </pc:sldChg>
      <pc:sldChg chg="modSp mod">
        <pc:chgData name="宮本 紗代" userId="bd6291ca-4b2d-4d10-bb07-4f7975d8ac87" providerId="ADAL" clId="{C6392F67-5FED-426D-A056-97BAA59CF03C}" dt="2026-01-29T09:09:16.576" v="968" actId="20577"/>
        <pc:sldMkLst>
          <pc:docMk/>
          <pc:sldMk cId="2077475814" sldId="269"/>
        </pc:sldMkLst>
        <pc:spChg chg="mod">
          <ac:chgData name="宮本 紗代" userId="bd6291ca-4b2d-4d10-bb07-4f7975d8ac87" providerId="ADAL" clId="{C6392F67-5FED-426D-A056-97BAA59CF03C}" dt="2026-01-29T06:22:51.762" v="539" actId="20577"/>
          <ac:spMkLst>
            <pc:docMk/>
            <pc:sldMk cId="2077475814" sldId="269"/>
            <ac:spMk id="8" creationId="{B060C3E9-8D12-427E-B2B3-18B5A1C4C703}"/>
          </ac:spMkLst>
        </pc:spChg>
        <pc:spChg chg="mod">
          <ac:chgData name="宮本 紗代" userId="bd6291ca-4b2d-4d10-bb07-4f7975d8ac87" providerId="ADAL" clId="{C6392F67-5FED-426D-A056-97BAA59CF03C}" dt="2026-01-29T09:09:03.120" v="951" actId="20577"/>
          <ac:spMkLst>
            <pc:docMk/>
            <pc:sldMk cId="2077475814" sldId="269"/>
            <ac:spMk id="9" creationId="{9CE23DC7-388F-4CCA-A898-DCE4A14B7E11}"/>
          </ac:spMkLst>
        </pc:spChg>
        <pc:spChg chg="mod">
          <ac:chgData name="宮本 紗代" userId="bd6291ca-4b2d-4d10-bb07-4f7975d8ac87" providerId="ADAL" clId="{C6392F67-5FED-426D-A056-97BAA59CF03C}" dt="2026-01-29T09:09:16.576" v="968" actId="20577"/>
          <ac:spMkLst>
            <pc:docMk/>
            <pc:sldMk cId="2077475814" sldId="269"/>
            <ac:spMk id="10" creationId="{A1BB2829-07FB-4BC8-B39E-7F102B10235C}"/>
          </ac:spMkLst>
        </pc:spChg>
      </pc:sldChg>
      <pc:sldChg chg="modSp mod">
        <pc:chgData name="宮本 紗代" userId="bd6291ca-4b2d-4d10-bb07-4f7975d8ac87" providerId="ADAL" clId="{C6392F67-5FED-426D-A056-97BAA59CF03C}" dt="2026-01-29T09:10:44.688" v="1021" actId="20577"/>
        <pc:sldMkLst>
          <pc:docMk/>
          <pc:sldMk cId="3734744971" sldId="278"/>
        </pc:sldMkLst>
        <pc:spChg chg="mod">
          <ac:chgData name="宮本 紗代" userId="bd6291ca-4b2d-4d10-bb07-4f7975d8ac87" providerId="ADAL" clId="{C6392F67-5FED-426D-A056-97BAA59CF03C}" dt="2026-01-29T09:10:44.688" v="1021" actId="20577"/>
          <ac:spMkLst>
            <pc:docMk/>
            <pc:sldMk cId="3734744971" sldId="278"/>
            <ac:spMk id="10" creationId="{8CB7B017-A4FC-4378-86B6-59BDA93A0E41}"/>
          </ac:spMkLst>
        </pc:spChg>
      </pc:sldChg>
      <pc:sldChg chg="modSp mod">
        <pc:chgData name="宮本 紗代" userId="bd6291ca-4b2d-4d10-bb07-4f7975d8ac87" providerId="ADAL" clId="{C6392F67-5FED-426D-A056-97BAA59CF03C}" dt="2026-01-29T09:11:40.951" v="1044" actId="20577"/>
        <pc:sldMkLst>
          <pc:docMk/>
          <pc:sldMk cId="3732646715" sldId="279"/>
        </pc:sldMkLst>
        <pc:spChg chg="mod">
          <ac:chgData name="宮本 紗代" userId="bd6291ca-4b2d-4d10-bb07-4f7975d8ac87" providerId="ADAL" clId="{C6392F67-5FED-426D-A056-97BAA59CF03C}" dt="2026-01-29T09:11:40.951" v="1044" actId="20577"/>
          <ac:spMkLst>
            <pc:docMk/>
            <pc:sldMk cId="3732646715" sldId="279"/>
            <ac:spMk id="9" creationId="{FBF98E8C-CC1D-4091-84CD-B56323C40251}"/>
          </ac:spMkLst>
        </pc:spChg>
        <pc:spChg chg="mod">
          <ac:chgData name="宮本 紗代" userId="bd6291ca-4b2d-4d10-bb07-4f7975d8ac87" providerId="ADAL" clId="{C6392F67-5FED-426D-A056-97BAA59CF03C}" dt="2026-01-29T09:11:27.967" v="1038" actId="20577"/>
          <ac:spMkLst>
            <pc:docMk/>
            <pc:sldMk cId="3732646715" sldId="279"/>
            <ac:spMk id="15" creationId="{4208009F-8AA4-4BB6-92E1-D4A3B0B85488}"/>
          </ac:spMkLst>
        </pc:spChg>
      </pc:sldChg>
      <pc:sldChg chg="modSp mod">
        <pc:chgData name="宮本 紗代" userId="bd6291ca-4b2d-4d10-bb07-4f7975d8ac87" providerId="ADAL" clId="{C6392F67-5FED-426D-A056-97BAA59CF03C}" dt="2026-01-29T09:10:35.071" v="1019" actId="20577"/>
        <pc:sldMkLst>
          <pc:docMk/>
          <pc:sldMk cId="40106784" sldId="281"/>
        </pc:sldMkLst>
        <pc:spChg chg="mod">
          <ac:chgData name="宮本 紗代" userId="bd6291ca-4b2d-4d10-bb07-4f7975d8ac87" providerId="ADAL" clId="{C6392F67-5FED-426D-A056-97BAA59CF03C}" dt="2026-01-29T09:10:32.234" v="1016" actId="20577"/>
          <ac:spMkLst>
            <pc:docMk/>
            <pc:sldMk cId="40106784" sldId="281"/>
            <ac:spMk id="3" creationId="{00000000-0000-0000-0000-000000000000}"/>
          </ac:spMkLst>
        </pc:spChg>
        <pc:spChg chg="mod">
          <ac:chgData name="宮本 紗代" userId="bd6291ca-4b2d-4d10-bb07-4f7975d8ac87" providerId="ADAL" clId="{C6392F67-5FED-426D-A056-97BAA59CF03C}" dt="2026-01-29T09:10:35.071" v="1019" actId="20577"/>
          <ac:spMkLst>
            <pc:docMk/>
            <pc:sldMk cId="40106784" sldId="281"/>
            <ac:spMk id="12" creationId="{9AA5E81E-28B8-4E72-9A0A-3DBCE4F11D52}"/>
          </ac:spMkLst>
        </pc:spChg>
      </pc:sldChg>
      <pc:sldChg chg="modSp mod">
        <pc:chgData name="宮本 紗代" userId="bd6291ca-4b2d-4d10-bb07-4f7975d8ac87" providerId="ADAL" clId="{C6392F67-5FED-426D-A056-97BAA59CF03C}" dt="2026-01-29T09:11:09.930" v="1029" actId="20577"/>
        <pc:sldMkLst>
          <pc:docMk/>
          <pc:sldMk cId="1983497732" sldId="283"/>
        </pc:sldMkLst>
        <pc:spChg chg="mod">
          <ac:chgData name="宮本 紗代" userId="bd6291ca-4b2d-4d10-bb07-4f7975d8ac87" providerId="ADAL" clId="{C6392F67-5FED-426D-A056-97BAA59CF03C}" dt="2026-01-29T09:11:09.930" v="1029" actId="20577"/>
          <ac:spMkLst>
            <pc:docMk/>
            <pc:sldMk cId="1983497732" sldId="283"/>
            <ac:spMk id="13" creationId="{B90884B5-6D2C-4BB7-BE06-0BBBA67A8204}"/>
          </ac:spMkLst>
        </pc:spChg>
      </pc:sldChg>
      <pc:sldChg chg="modSp mod">
        <pc:chgData name="宮本 紗代" userId="bd6291ca-4b2d-4d10-bb07-4f7975d8ac87" providerId="ADAL" clId="{C6392F67-5FED-426D-A056-97BAA59CF03C}" dt="2026-01-29T09:12:31.204" v="1060" actId="20577"/>
        <pc:sldMkLst>
          <pc:docMk/>
          <pc:sldMk cId="2803457139" sldId="284"/>
        </pc:sldMkLst>
        <pc:spChg chg="mod">
          <ac:chgData name="宮本 紗代" userId="bd6291ca-4b2d-4d10-bb07-4f7975d8ac87" providerId="ADAL" clId="{C6392F67-5FED-426D-A056-97BAA59CF03C}" dt="2026-01-29T09:12:24.500" v="1055" actId="20577"/>
          <ac:spMkLst>
            <pc:docMk/>
            <pc:sldMk cId="2803457139" sldId="284"/>
            <ac:spMk id="7" creationId="{95FA61EF-7187-4702-9198-D53B00ACF608}"/>
          </ac:spMkLst>
        </pc:spChg>
        <pc:spChg chg="mod">
          <ac:chgData name="宮本 紗代" userId="bd6291ca-4b2d-4d10-bb07-4f7975d8ac87" providerId="ADAL" clId="{C6392F67-5FED-426D-A056-97BAA59CF03C}" dt="2026-01-29T09:12:31.204" v="1060" actId="20577"/>
          <ac:spMkLst>
            <pc:docMk/>
            <pc:sldMk cId="2803457139" sldId="284"/>
            <ac:spMk id="14" creationId="{F8244EB1-C0B4-4925-8984-712EE210BD47}"/>
          </ac:spMkLst>
        </pc:spChg>
      </pc:sldChg>
      <pc:sldChg chg="modSp mod">
        <pc:chgData name="宮本 紗代" userId="bd6291ca-4b2d-4d10-bb07-4f7975d8ac87" providerId="ADAL" clId="{C6392F67-5FED-426D-A056-97BAA59CF03C}" dt="2026-01-29T09:13:03.060" v="1089" actId="20577"/>
        <pc:sldMkLst>
          <pc:docMk/>
          <pc:sldMk cId="3675547426" sldId="286"/>
        </pc:sldMkLst>
        <pc:spChg chg="mod">
          <ac:chgData name="宮本 紗代" userId="bd6291ca-4b2d-4d10-bb07-4f7975d8ac87" providerId="ADAL" clId="{C6392F67-5FED-426D-A056-97BAA59CF03C}" dt="2026-01-29T09:12:48.025" v="1066" actId="20577"/>
          <ac:spMkLst>
            <pc:docMk/>
            <pc:sldMk cId="3675547426" sldId="286"/>
            <ac:spMk id="5" creationId="{6290381A-9D75-468C-BA00-34615C4AAB35}"/>
          </ac:spMkLst>
        </pc:spChg>
        <pc:spChg chg="mod">
          <ac:chgData name="宮本 紗代" userId="bd6291ca-4b2d-4d10-bb07-4f7975d8ac87" providerId="ADAL" clId="{C6392F67-5FED-426D-A056-97BAA59CF03C}" dt="2026-01-29T09:13:03.060" v="1089" actId="20577"/>
          <ac:spMkLst>
            <pc:docMk/>
            <pc:sldMk cId="3675547426" sldId="286"/>
            <ac:spMk id="11" creationId="{C5689BE3-C6B3-4D52-8B8B-B3EB80F1156A}"/>
          </ac:spMkLst>
        </pc:spChg>
      </pc:sldChg>
      <pc:sldChg chg="modSp mod">
        <pc:chgData name="宮本 紗代" userId="bd6291ca-4b2d-4d10-bb07-4f7975d8ac87" providerId="ADAL" clId="{C6392F67-5FED-426D-A056-97BAA59CF03C}" dt="2026-01-29T09:10:21.252" v="1006" actId="20577"/>
        <pc:sldMkLst>
          <pc:docMk/>
          <pc:sldMk cId="2478353321" sldId="287"/>
        </pc:sldMkLst>
        <pc:spChg chg="mod">
          <ac:chgData name="宮本 紗代" userId="bd6291ca-4b2d-4d10-bb07-4f7975d8ac87" providerId="ADAL" clId="{C6392F67-5FED-426D-A056-97BAA59CF03C}" dt="2026-01-29T09:10:21.252" v="1006" actId="20577"/>
          <ac:spMkLst>
            <pc:docMk/>
            <pc:sldMk cId="2478353321" sldId="287"/>
            <ac:spMk id="3" creationId="{00000000-0000-0000-0000-000000000000}"/>
          </ac:spMkLst>
        </pc:spChg>
        <pc:spChg chg="mod">
          <ac:chgData name="宮本 紗代" userId="bd6291ca-4b2d-4d10-bb07-4f7975d8ac87" providerId="ADAL" clId="{C6392F67-5FED-426D-A056-97BAA59CF03C}" dt="2026-01-29T05:43:59.981" v="13" actId="20577"/>
          <ac:spMkLst>
            <pc:docMk/>
            <pc:sldMk cId="2478353321" sldId="287"/>
            <ac:spMk id="17411" creationId="{00000000-0000-0000-0000-000000000000}"/>
          </ac:spMkLst>
        </pc:spChg>
      </pc:sldChg>
    </pc:docChg>
  </pc:docChgLst>
  <pc:docChgLst>
    <pc:chgData name="今埜 薫" userId="S::kakonno@nccganjoho.onmicrosoft.com::216663a3-9ac2-4b81-b78a-6e004d25f05a" providerId="AD" clId="Web-{7895DA47-2B4D-4654-BC9B-0554932EB9FF}"/>
    <pc:docChg chg="modSld">
      <pc:chgData name="今埜 薫" userId="S::kakonno@nccganjoho.onmicrosoft.com::216663a3-9ac2-4b81-b78a-6e004d25f05a" providerId="AD" clId="Web-{7895DA47-2B4D-4654-BC9B-0554932EB9FF}" dt="2026-01-30T01:46:56.493" v="5"/>
      <pc:docMkLst>
        <pc:docMk/>
      </pc:docMkLst>
      <pc:sldChg chg="modSp">
        <pc:chgData name="今埜 薫" userId="S::kakonno@nccganjoho.onmicrosoft.com::216663a3-9ac2-4b81-b78a-6e004d25f05a" providerId="AD" clId="Web-{7895DA47-2B4D-4654-BC9B-0554932EB9FF}" dt="2026-01-30T01:46:56.493" v="5"/>
        <pc:sldMkLst>
          <pc:docMk/>
          <pc:sldMk cId="502358561" sldId="275"/>
        </pc:sldMkLst>
        <pc:graphicFrameChg chg="mod modGraphic">
          <ac:chgData name="今埜 薫" userId="S::kakonno@nccganjoho.onmicrosoft.com::216663a3-9ac2-4b81-b78a-6e004d25f05a" providerId="AD" clId="Web-{7895DA47-2B4D-4654-BC9B-0554932EB9FF}" dt="2026-01-30T01:46:56.493" v="5"/>
          <ac:graphicFrameMkLst>
            <pc:docMk/>
            <pc:sldMk cId="502358561" sldId="275"/>
            <ac:graphicFrameMk id="5" creationId="{5F49C11C-5E1C-4B02-B9B0-B0BA06FF2BC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E315F624-C16B-4618-9D08-69D8762D75A6}" type="datetimeFigureOut">
              <a:rPr kumimoji="1" lang="ja-JP" altLang="en-US" smtClean="0"/>
              <a:t>2026/1/29</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A649E838-36C3-475A-9114-159025AD209D}" type="slidenum">
              <a:rPr kumimoji="1" lang="ja-JP" altLang="en-US" smtClean="0"/>
              <a:t>‹#›</a:t>
            </a:fld>
            <a:endParaRPr kumimoji="1" lang="ja-JP" altLang="en-US"/>
          </a:p>
        </p:txBody>
      </p:sp>
    </p:spTree>
    <p:extLst>
      <p:ext uri="{BB962C8B-B14F-4D97-AF65-F5344CB8AC3E}">
        <p14:creationId xmlns:p14="http://schemas.microsoft.com/office/powerpoint/2010/main" val="23073297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35D38A98-32F6-40D5-BEEE-E1186F411F9D}"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32A3A840-30A9-433E-9283-470B7D7D3D35}" type="slidenum">
              <a:rPr kumimoji="1" lang="ja-JP" altLang="en-US" smtClean="0"/>
              <a:t>‹#›</a:t>
            </a:fld>
            <a:endParaRPr kumimoji="1" lang="ja-JP" altLang="en-US"/>
          </a:p>
        </p:txBody>
      </p:sp>
    </p:spTree>
    <p:extLst>
      <p:ext uri="{BB962C8B-B14F-4D97-AF65-F5344CB8AC3E}">
        <p14:creationId xmlns:p14="http://schemas.microsoft.com/office/powerpoint/2010/main" val="4560326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bwMode="auto">
          <a:xfrm>
            <a:off x="423863" y="1243013"/>
            <a:ext cx="5959475" cy="3352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5" name="日付プレースホルダ 4"/>
          <p:cNvSpPr>
            <a:spLocks noGrp="1"/>
          </p:cNvSpPr>
          <p:nvPr>
            <p:ph type="dt" sz="quarter" idx="1"/>
          </p:nvPr>
        </p:nvSpPr>
        <p:spPr/>
        <p:txBody>
          <a:bodyPr/>
          <a:lstStyle/>
          <a:p>
            <a:pPr>
              <a:defRPr/>
            </a:pPr>
            <a:endParaRPr lang="ja-JP" altLang="en-US"/>
          </a:p>
        </p:txBody>
      </p:sp>
    </p:spTree>
    <p:extLst>
      <p:ext uri="{BB962C8B-B14F-4D97-AF65-F5344CB8AC3E}">
        <p14:creationId xmlns:p14="http://schemas.microsoft.com/office/powerpoint/2010/main" val="2464246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3</a:t>
            </a:fld>
            <a:endParaRPr kumimoji="1" lang="ja-JP" altLang="en-US"/>
          </a:p>
        </p:txBody>
      </p:sp>
    </p:spTree>
    <p:extLst>
      <p:ext uri="{BB962C8B-B14F-4D97-AF65-F5344CB8AC3E}">
        <p14:creationId xmlns:p14="http://schemas.microsoft.com/office/powerpoint/2010/main" val="2214402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4</a:t>
            </a:fld>
            <a:endParaRPr kumimoji="1" lang="ja-JP" altLang="en-US"/>
          </a:p>
        </p:txBody>
      </p:sp>
    </p:spTree>
    <p:extLst>
      <p:ext uri="{BB962C8B-B14F-4D97-AF65-F5344CB8AC3E}">
        <p14:creationId xmlns:p14="http://schemas.microsoft.com/office/powerpoint/2010/main" val="697941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5</a:t>
            </a:fld>
            <a:endParaRPr kumimoji="1" lang="ja-JP" altLang="en-US"/>
          </a:p>
        </p:txBody>
      </p:sp>
    </p:spTree>
    <p:extLst>
      <p:ext uri="{BB962C8B-B14F-4D97-AF65-F5344CB8AC3E}">
        <p14:creationId xmlns:p14="http://schemas.microsoft.com/office/powerpoint/2010/main" val="2559204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6</a:t>
            </a:fld>
            <a:endParaRPr kumimoji="1" lang="ja-JP" altLang="en-US"/>
          </a:p>
        </p:txBody>
      </p:sp>
    </p:spTree>
    <p:extLst>
      <p:ext uri="{BB962C8B-B14F-4D97-AF65-F5344CB8AC3E}">
        <p14:creationId xmlns:p14="http://schemas.microsoft.com/office/powerpoint/2010/main" val="3971447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7</a:t>
            </a:fld>
            <a:endParaRPr kumimoji="1" lang="ja-JP" altLang="en-US"/>
          </a:p>
        </p:txBody>
      </p:sp>
    </p:spTree>
    <p:extLst>
      <p:ext uri="{BB962C8B-B14F-4D97-AF65-F5344CB8AC3E}">
        <p14:creationId xmlns:p14="http://schemas.microsoft.com/office/powerpoint/2010/main" val="826218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8</a:t>
            </a:fld>
            <a:endParaRPr kumimoji="1" lang="ja-JP" altLang="en-US"/>
          </a:p>
        </p:txBody>
      </p:sp>
    </p:spTree>
    <p:extLst>
      <p:ext uri="{BB962C8B-B14F-4D97-AF65-F5344CB8AC3E}">
        <p14:creationId xmlns:p14="http://schemas.microsoft.com/office/powerpoint/2010/main" val="3900980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3A840-30A9-433E-9283-470B7D7D3D35}" type="slidenum">
              <a:rPr kumimoji="1" lang="ja-JP" altLang="en-US" smtClean="0"/>
              <a:t>11</a:t>
            </a:fld>
            <a:endParaRPr kumimoji="1" lang="ja-JP" altLang="en-US"/>
          </a:p>
        </p:txBody>
      </p:sp>
    </p:spTree>
    <p:extLst>
      <p:ext uri="{BB962C8B-B14F-4D97-AF65-F5344CB8AC3E}">
        <p14:creationId xmlns:p14="http://schemas.microsoft.com/office/powerpoint/2010/main" val="404770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r>
              <a:rPr lang="en-US" altLang="ja-JP"/>
              <a:t>NCC-CIS</a:t>
            </a:r>
            <a:endParaRPr lang="ja-JP" altLang="en-US"/>
          </a:p>
        </p:txBody>
      </p:sp>
      <p:sp>
        <p:nvSpPr>
          <p:cNvPr id="6" name="Slide Number Placeholder 5"/>
          <p:cNvSpPr>
            <a:spLocks noGrp="1"/>
          </p:cNvSpPr>
          <p:nvPr>
            <p:ph type="sldNum" sz="quarter" idx="12"/>
          </p:nvPr>
        </p:nvSpPr>
        <p:spPr/>
        <p:txBody>
          <a:bodyPr/>
          <a:lstStyle/>
          <a:p>
            <a:fld id="{AA9FFE5E-7325-4495-8E4E-1EE4187D59B3}" type="slidenum">
              <a:rPr lang="ja-JP" altLang="en-US" smtClean="0"/>
              <a:pPr/>
              <a:t>‹#›</a:t>
            </a:fld>
            <a:endParaRPr lang="ja-JP" altLang="en-US"/>
          </a:p>
        </p:txBody>
      </p:sp>
      <p:cxnSp>
        <p:nvCxnSpPr>
          <p:cNvPr id="7" name="直線コネクタ 6">
            <a:extLst>
              <a:ext uri="{FF2B5EF4-FFF2-40B4-BE49-F238E27FC236}">
                <a16:creationId xmlns:a16="http://schemas.microsoft.com/office/drawing/2014/main" id="{958C037A-8F00-4013-B9DB-0E9108F6FC51}"/>
              </a:ext>
            </a:extLst>
          </p:cNvPr>
          <p:cNvCxnSpPr/>
          <p:nvPr userDrawn="1"/>
        </p:nvCxnSpPr>
        <p:spPr>
          <a:xfrm>
            <a:off x="529169" y="3508146"/>
            <a:ext cx="11120967" cy="0"/>
          </a:xfrm>
          <a:prstGeom prst="line">
            <a:avLst/>
          </a:prstGeom>
          <a:ln w="50800">
            <a:solidFill>
              <a:srgbClr val="EB61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544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r>
              <a:rPr lang="en-US" altLang="ja-JP"/>
              <a:t>NCC-CIS</a:t>
            </a:r>
            <a:endParaRPr lang="ja-JP" altLang="en-US"/>
          </a:p>
        </p:txBody>
      </p:sp>
      <p:sp>
        <p:nvSpPr>
          <p:cNvPr id="6" name="Slide Number Placeholder 5"/>
          <p:cNvSpPr>
            <a:spLocks noGrp="1"/>
          </p:cNvSpPr>
          <p:nvPr>
            <p:ph type="sldNum" sz="quarter" idx="12"/>
          </p:nvPr>
        </p:nvSpPr>
        <p:spPr>
          <a:xfrm>
            <a:off x="9448800" y="6518763"/>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396395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r>
              <a:rPr lang="en-US" altLang="ja-JP"/>
              <a:t>NCC-CIS</a:t>
            </a:r>
            <a:endParaRPr lang="ja-JP" altLang="en-US"/>
          </a:p>
        </p:txBody>
      </p:sp>
      <p:sp>
        <p:nvSpPr>
          <p:cNvPr id="6" name="Slide Number Placeholder 5"/>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3857071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16" y="35878"/>
            <a:ext cx="10515600" cy="1325563"/>
          </a:xfr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a:xfrm>
            <a:off x="838200" y="1597025"/>
            <a:ext cx="1051560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r>
              <a:rPr lang="en-US" altLang="ja-JP"/>
              <a:t>NCC-CIS</a:t>
            </a:r>
            <a:endParaRPr lang="ja-JP" altLang="en-US"/>
          </a:p>
        </p:txBody>
      </p:sp>
      <p:sp>
        <p:nvSpPr>
          <p:cNvPr id="6" name="Slide Number Placeholder 5"/>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cxnSp>
        <p:nvCxnSpPr>
          <p:cNvPr id="7" name="直線コネクタ 6">
            <a:extLst>
              <a:ext uri="{FF2B5EF4-FFF2-40B4-BE49-F238E27FC236}">
                <a16:creationId xmlns:a16="http://schemas.microsoft.com/office/drawing/2014/main" id="{70591D2D-63AD-495F-BF17-718FA5E988C1}"/>
              </a:ext>
            </a:extLst>
          </p:cNvPr>
          <p:cNvCxnSpPr/>
          <p:nvPr userDrawn="1"/>
        </p:nvCxnSpPr>
        <p:spPr>
          <a:xfrm>
            <a:off x="477327" y="1075979"/>
            <a:ext cx="11120967" cy="0"/>
          </a:xfrm>
          <a:prstGeom prst="line">
            <a:avLst/>
          </a:prstGeom>
          <a:ln w="50800">
            <a:solidFill>
              <a:srgbClr val="EB61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988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Meiryo UI" panose="020B0604030504040204" pitchFamily="50" charset="-128"/>
                <a:ea typeface="Meiryo UI" panose="020B0604030504040204" pitchFamily="50" charset="-128"/>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latin typeface="ＭＳ ゴシック" panose="020B0609070205080204" pitchFamily="49" charset="-128"/>
                <a:ea typeface="ＭＳ ゴシック" panose="020B0609070205080204" pitchFamily="49" charset="-128"/>
              </a:defRPr>
            </a:lvl1pPr>
          </a:lstStyle>
          <a:p>
            <a:endParaRPr lang="ja-JP" altLang="en-US"/>
          </a:p>
        </p:txBody>
      </p:sp>
      <p:sp>
        <p:nvSpPr>
          <p:cNvPr id="5" name="Footer Placeholder 4"/>
          <p:cNvSpPr>
            <a:spLocks noGrp="1"/>
          </p:cNvSpPr>
          <p:nvPr>
            <p:ph type="ftr" sz="quarter" idx="11"/>
          </p:nvPr>
        </p:nvSpPr>
        <p:spPr/>
        <p:txBody>
          <a:bodyPr/>
          <a:lstStyle>
            <a:lvl1pPr>
              <a:defRPr>
                <a:latin typeface="ＭＳ ゴシック" panose="020B0609070205080204" pitchFamily="49" charset="-128"/>
                <a:ea typeface="ＭＳ ゴシック" panose="020B0609070205080204" pitchFamily="49" charset="-128"/>
              </a:defRPr>
            </a:lvl1pPr>
          </a:lstStyle>
          <a:p>
            <a:r>
              <a:rPr lang="en-US" altLang="ja-JP"/>
              <a:t>NCC-CIS</a:t>
            </a:r>
            <a:endParaRPr lang="ja-JP" altLang="en-US"/>
          </a:p>
        </p:txBody>
      </p:sp>
      <p:sp>
        <p:nvSpPr>
          <p:cNvPr id="6" name="Slide Number Placeholder 5"/>
          <p:cNvSpPr>
            <a:spLocks noGrp="1"/>
          </p:cNvSpPr>
          <p:nvPr>
            <p:ph type="sldNum" sz="quarter" idx="12"/>
          </p:nvPr>
        </p:nvSpPr>
        <p:spPr>
          <a:xfrm>
            <a:off x="9448800" y="6492875"/>
            <a:ext cx="2743200" cy="365125"/>
          </a:xfrm>
        </p:spPr>
        <p:txBody>
          <a:bodyPr/>
          <a:lstStyle>
            <a:lvl1pPr>
              <a:defRPr sz="2000">
                <a:solidFill>
                  <a:schemeClr val="tx1"/>
                </a:solidFill>
                <a:latin typeface="ＭＳ ゴシック" panose="020B0609070205080204" pitchFamily="49" charset="-128"/>
                <a:ea typeface="ＭＳ ゴシック" panose="020B0609070205080204" pitchFamily="49" charset="-128"/>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2519164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Content Placeholder 2"/>
          <p:cNvSpPr>
            <a:spLocks noGrp="1"/>
          </p:cNvSpPr>
          <p:nvPr>
            <p:ph sz="half" idx="1"/>
          </p:nvPr>
        </p:nvSpPr>
        <p:spPr>
          <a:xfrm>
            <a:off x="838200" y="1825625"/>
            <a:ext cx="518160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172200" y="1825625"/>
            <a:ext cx="5181600" cy="435133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r>
              <a:rPr lang="en-US" altLang="ja-JP"/>
              <a:t>NCC-CIS</a:t>
            </a:r>
            <a:endParaRPr lang="ja-JP" altLang="en-US"/>
          </a:p>
        </p:txBody>
      </p:sp>
      <p:sp>
        <p:nvSpPr>
          <p:cNvPr id="7" name="Slide Number Placeholder 6"/>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2524151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Meiryo UI" panose="020B0604030504040204" pitchFamily="50" charset="-128"/>
                <a:ea typeface="Meiryo UI"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lvl1pPr>
              <a:defRPr>
                <a:latin typeface="Meiryo UI" panose="020B0604030504040204" pitchFamily="50" charset="-128"/>
                <a:ea typeface="Meiryo UI" panose="020B0604030504040204" pitchFamily="50" charset="-128"/>
              </a:defRPr>
            </a:lvl1pPr>
            <a:lvl2pPr>
              <a:defRPr>
                <a:latin typeface="Meiryo UI" panose="020B0604030504040204" pitchFamily="50" charset="-128"/>
                <a:ea typeface="Meiryo UI" panose="020B0604030504040204" pitchFamily="50" charset="-128"/>
              </a:defRPr>
            </a:lvl2pPr>
            <a:lvl3pPr>
              <a:defRPr>
                <a:latin typeface="Meiryo UI" panose="020B0604030504040204" pitchFamily="50" charset="-128"/>
                <a:ea typeface="Meiryo UI" panose="020B0604030504040204" pitchFamily="50" charset="-128"/>
              </a:defRPr>
            </a:lvl3pPr>
            <a:lvl4pPr>
              <a:defRPr>
                <a:latin typeface="Meiryo UI" panose="020B0604030504040204" pitchFamily="50" charset="-128"/>
                <a:ea typeface="Meiryo UI" panose="020B0604030504040204" pitchFamily="50" charset="-128"/>
              </a:defRPr>
            </a:lvl4pPr>
            <a:lvl5pPr>
              <a:defRPr>
                <a:latin typeface="Meiryo UI" panose="020B0604030504040204" pitchFamily="50" charset="-128"/>
                <a:ea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p>
            <a:r>
              <a:rPr lang="en-US" altLang="ja-JP"/>
              <a:t>NCC-CIS</a:t>
            </a:r>
            <a:endParaRPr lang="ja-JP" altLang="en-US"/>
          </a:p>
        </p:txBody>
      </p:sp>
      <p:sp>
        <p:nvSpPr>
          <p:cNvPr id="9" name="Slide Number Placeholder 8"/>
          <p:cNvSpPr>
            <a:spLocks noGrp="1"/>
          </p:cNvSpPr>
          <p:nvPr>
            <p:ph type="sldNum" sz="quarter" idx="12"/>
          </p:nvPr>
        </p:nvSpPr>
        <p:spPr>
          <a:xfrm>
            <a:off x="9448800" y="6483594"/>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1434020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lang="ja-JP" altLang="en-US"/>
          </a:p>
        </p:txBody>
      </p:sp>
      <p:sp>
        <p:nvSpPr>
          <p:cNvPr id="4" name="Footer Placeholder 3"/>
          <p:cNvSpPr>
            <a:spLocks noGrp="1"/>
          </p:cNvSpPr>
          <p:nvPr>
            <p:ph type="ftr" sz="quarter" idx="11"/>
          </p:nvPr>
        </p:nvSpPr>
        <p:spPr/>
        <p:txBody>
          <a:bodyPr/>
          <a:lstStyle/>
          <a:p>
            <a:r>
              <a:rPr lang="en-US" altLang="ja-JP"/>
              <a:t>NCC-CIS</a:t>
            </a:r>
            <a:endParaRPr lang="ja-JP" altLang="en-US"/>
          </a:p>
        </p:txBody>
      </p:sp>
      <p:sp>
        <p:nvSpPr>
          <p:cNvPr id="5" name="Slide Number Placeholder 4"/>
          <p:cNvSpPr>
            <a:spLocks noGrp="1"/>
          </p:cNvSpPr>
          <p:nvPr>
            <p:ph type="sldNum" sz="quarter" idx="12"/>
          </p:nvPr>
        </p:nvSpPr>
        <p:spPr>
          <a:xfrm>
            <a:off x="9448800" y="6483594"/>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152303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p>
        </p:txBody>
      </p:sp>
      <p:sp>
        <p:nvSpPr>
          <p:cNvPr id="3" name="Footer Placeholder 2"/>
          <p:cNvSpPr>
            <a:spLocks noGrp="1"/>
          </p:cNvSpPr>
          <p:nvPr>
            <p:ph type="ftr" sz="quarter" idx="11"/>
          </p:nvPr>
        </p:nvSpPr>
        <p:spPr/>
        <p:txBody>
          <a:bodyPr/>
          <a:lstStyle/>
          <a:p>
            <a:r>
              <a:rPr lang="en-US" altLang="ja-JP"/>
              <a:t>NCC-CIS</a:t>
            </a:r>
            <a:endParaRPr lang="ja-JP" altLang="en-US"/>
          </a:p>
        </p:txBody>
      </p:sp>
      <p:sp>
        <p:nvSpPr>
          <p:cNvPr id="4" name="Slide Number Placeholder 3"/>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286166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Content Placeholder 2"/>
          <p:cNvSpPr>
            <a:spLocks noGrp="1"/>
          </p:cNvSpPr>
          <p:nvPr>
            <p:ph idx="1"/>
          </p:nvPr>
        </p:nvSpPr>
        <p:spPr>
          <a:xfrm>
            <a:off x="5183188" y="987425"/>
            <a:ext cx="6172200" cy="4873625"/>
          </a:xfrm>
        </p:spPr>
        <p:txBody>
          <a:bodyPr/>
          <a:lstStyle>
            <a:lvl1pPr>
              <a:defRPr sz="3200">
                <a:latin typeface="Meiryo UI" panose="020B0604030504040204" pitchFamily="50" charset="-128"/>
                <a:ea typeface="Meiryo UI" panose="020B0604030504040204" pitchFamily="50" charset="-128"/>
              </a:defRPr>
            </a:lvl1pPr>
            <a:lvl2pPr>
              <a:defRPr sz="2800">
                <a:latin typeface="Meiryo UI" panose="020B0604030504040204" pitchFamily="50" charset="-128"/>
                <a:ea typeface="Meiryo UI" panose="020B0604030504040204" pitchFamily="50" charset="-128"/>
              </a:defRPr>
            </a:lvl2pPr>
            <a:lvl3pPr>
              <a:defRPr sz="2400">
                <a:latin typeface="Meiryo UI" panose="020B0604030504040204" pitchFamily="50" charset="-128"/>
                <a:ea typeface="Meiryo UI" panose="020B0604030504040204" pitchFamily="50" charset="-128"/>
              </a:defRPr>
            </a:lvl3pPr>
            <a:lvl4pPr>
              <a:defRPr sz="2000">
                <a:latin typeface="Meiryo UI" panose="020B0604030504040204" pitchFamily="50" charset="-128"/>
                <a:ea typeface="Meiryo UI" panose="020B0604030504040204" pitchFamily="50" charset="-128"/>
              </a:defRPr>
            </a:lvl4pPr>
            <a:lvl5pPr>
              <a:defRPr sz="2000">
                <a:latin typeface="Meiryo UI" panose="020B0604030504040204" pitchFamily="50" charset="-128"/>
                <a:ea typeface="Meiryo UI" panose="020B0604030504040204" pitchFamily="50" charset="-128"/>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eiryo UI" panose="020B0604030504040204" pitchFamily="50" charset="-128"/>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r>
              <a:rPr lang="en-US" altLang="ja-JP"/>
              <a:t>NCC-CIS</a:t>
            </a:r>
            <a:endParaRPr lang="ja-JP" altLang="en-US"/>
          </a:p>
        </p:txBody>
      </p:sp>
      <p:sp>
        <p:nvSpPr>
          <p:cNvPr id="7" name="Slide Number Placeholder 6"/>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2007792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atin typeface="Meiryo UI" panose="020B0604030504040204" pitchFamily="50" charset="-128"/>
                <a:ea typeface="Meiryo UI" panose="020B0604030504040204" pitchFamily="50" charset="-128"/>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eiryo UI" panose="020B0604030504040204" pitchFamily="50" charset="-128"/>
                <a:ea typeface="Meiryo UI" panose="020B0604030504040204" pitchFamily="50" charset="-12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r>
              <a:rPr lang="en-US" altLang="ja-JP"/>
              <a:t>NCC-CIS</a:t>
            </a:r>
            <a:endParaRPr lang="ja-JP" altLang="en-US"/>
          </a:p>
        </p:txBody>
      </p:sp>
      <p:sp>
        <p:nvSpPr>
          <p:cNvPr id="7" name="Slide Number Placeholder 6"/>
          <p:cNvSpPr>
            <a:spLocks noGrp="1"/>
          </p:cNvSpPr>
          <p:nvPr>
            <p:ph type="sldNum" sz="quarter" idx="12"/>
          </p:nvPr>
        </p:nvSpPr>
        <p:spPr>
          <a:xfrm>
            <a:off x="9448800" y="6492875"/>
            <a:ext cx="2743200" cy="365125"/>
          </a:xfrm>
        </p:spPr>
        <p:txBody>
          <a:bodyPr/>
          <a:lstStyle>
            <a:lvl1pPr>
              <a:defRPr sz="2000">
                <a:solidFill>
                  <a:schemeClr val="tx1"/>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545551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a:t>NCC-CIS</a:t>
            </a:r>
            <a:endParaRPr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9FFE5E-7325-4495-8E4E-1EE4187D59B3}" type="slidenum">
              <a:rPr lang="ja-JP" altLang="en-US" smtClean="0"/>
              <a:pPr/>
              <a:t>‹#›</a:t>
            </a:fld>
            <a:endParaRPr lang="ja-JP" altLang="en-US"/>
          </a:p>
        </p:txBody>
      </p:sp>
    </p:spTree>
    <p:extLst>
      <p:ext uri="{BB962C8B-B14F-4D97-AF65-F5344CB8AC3E}">
        <p14:creationId xmlns:p14="http://schemas.microsoft.com/office/powerpoint/2010/main" val="426073020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482065" y="-5424"/>
            <a:ext cx="10515600" cy="1325563"/>
          </a:xfrm>
        </p:spPr>
        <p:txBody>
          <a:bodyPr rtlCol="0">
            <a:normAutofit/>
          </a:bodyPr>
          <a:lstStyle/>
          <a:p>
            <a:pPr>
              <a:defRPr/>
            </a:pPr>
            <a:r>
              <a:rPr lang="en-US" altLang="ja-JP" sz="4000">
                <a:latin typeface="Meiryo UI" panose="020B0604030504040204" pitchFamily="50" charset="-128"/>
                <a:ea typeface="Meiryo UI" panose="020B0604030504040204" pitchFamily="50" charset="-128"/>
              </a:rPr>
              <a:t>【</a:t>
            </a:r>
            <a:r>
              <a:rPr lang="ja-JP" altLang="en-US" sz="4000">
                <a:latin typeface="Meiryo UI" panose="020B0604030504040204" pitchFamily="50" charset="-128"/>
                <a:ea typeface="Meiryo UI" panose="020B0604030504040204" pitchFamily="50" charset="-128"/>
              </a:rPr>
              <a:t>事前課題</a:t>
            </a:r>
            <a:r>
              <a:rPr lang="en-US" altLang="ja-JP" sz="4000">
                <a:latin typeface="Meiryo UI" panose="020B0604030504040204" pitchFamily="50" charset="-128"/>
                <a:ea typeface="Meiryo UI" panose="020B0604030504040204" pitchFamily="50" charset="-128"/>
              </a:rPr>
              <a:t>】</a:t>
            </a:r>
            <a:r>
              <a:rPr lang="ja-JP" altLang="en-US" sz="4000">
                <a:latin typeface="Meiryo UI" panose="020B0604030504040204" pitchFamily="50" charset="-128"/>
                <a:ea typeface="Meiryo UI" panose="020B0604030504040204" pitchFamily="50" charset="-128"/>
              </a:rPr>
              <a:t>研修企画案の提出</a:t>
            </a:r>
          </a:p>
        </p:txBody>
      </p:sp>
      <p:sp>
        <p:nvSpPr>
          <p:cNvPr id="17411" name="コンテンツ プレースホルダ 2"/>
          <p:cNvSpPr>
            <a:spLocks noGrp="1"/>
          </p:cNvSpPr>
          <p:nvPr>
            <p:ph idx="1"/>
          </p:nvPr>
        </p:nvSpPr>
        <p:spPr bwMode="gray">
          <a:xfrm>
            <a:off x="453513" y="1156095"/>
            <a:ext cx="11284974" cy="1475015"/>
          </a:xfrm>
          <a:prstGeom prst="roundRect">
            <a:avLst>
              <a:gd name="adj" fmla="val 6226"/>
            </a:avLst>
          </a:prstGeom>
          <a:ln w="28575">
            <a:solidFill>
              <a:srgbClr val="FFC000"/>
            </a:solidFill>
          </a:ln>
        </p:spPr>
        <p:style>
          <a:lnRef idx="2">
            <a:schemeClr val="accent4"/>
          </a:lnRef>
          <a:fillRef idx="1">
            <a:schemeClr val="lt1"/>
          </a:fillRef>
          <a:effectRef idx="0">
            <a:schemeClr val="accent4"/>
          </a:effectRef>
          <a:fontRef idx="minor">
            <a:schemeClr val="dk1"/>
          </a:fontRef>
        </p:style>
        <p:txBody>
          <a:bodyPr rtlCol="0" anchor="ctr">
            <a:noAutofit/>
          </a:bodyPr>
          <a:lstStyle/>
          <a:p>
            <a:pPr>
              <a:defRPr/>
            </a:pPr>
            <a:r>
              <a:rPr lang="ja-JP" altLang="en-US">
                <a:latin typeface="Meiryo UI" panose="020B0604030504040204" pitchFamily="50" charset="-128"/>
                <a:ea typeface="Meiryo UI" panose="020B0604030504040204" pitchFamily="50" charset="-128"/>
              </a:rPr>
              <a:t>チームで研修企画案を作成し、代表者がご提出ください。</a:t>
            </a:r>
            <a:endParaRPr lang="en-US" altLang="ja-JP">
              <a:latin typeface="Meiryo UI" panose="020B0604030504040204" pitchFamily="50" charset="-128"/>
              <a:ea typeface="Meiryo UI" panose="020B0604030504040204" pitchFamily="50" charset="-128"/>
            </a:endParaRPr>
          </a:p>
          <a:p>
            <a:pPr>
              <a:defRPr/>
            </a:pPr>
            <a:r>
              <a:rPr lang="ja-JP" altLang="en-US">
                <a:latin typeface="Meiryo UI" panose="020B0604030504040204" pitchFamily="50" charset="-128"/>
                <a:ea typeface="Meiryo UI" panose="020B0604030504040204" pitchFamily="50" charset="-128"/>
              </a:rPr>
              <a:t>提出期限：</a:t>
            </a:r>
            <a:r>
              <a:rPr lang="en-US" altLang="ja-JP" b="1">
                <a:solidFill>
                  <a:srgbClr val="FF0066"/>
                </a:solidFill>
              </a:rPr>
              <a:t>6</a:t>
            </a:r>
            <a:r>
              <a:rPr lang="ja-JP" altLang="en-US" b="1">
                <a:solidFill>
                  <a:srgbClr val="FF0066"/>
                </a:solidFill>
                <a:latin typeface="Meiryo UI" panose="020B0604030504040204" pitchFamily="50" charset="-128"/>
                <a:ea typeface="Meiryo UI" panose="020B0604030504040204" pitchFamily="50" charset="-128"/>
              </a:rPr>
              <a:t>月</a:t>
            </a:r>
            <a:r>
              <a:rPr lang="en-US" altLang="ja-JP" b="1">
                <a:solidFill>
                  <a:srgbClr val="FF0066"/>
                </a:solidFill>
              </a:rPr>
              <a:t>1</a:t>
            </a:r>
            <a:r>
              <a:rPr lang="ja-JP" altLang="en-US" b="1">
                <a:solidFill>
                  <a:srgbClr val="FF0066"/>
                </a:solidFill>
                <a:latin typeface="Meiryo UI" panose="020B0604030504040204" pitchFamily="50" charset="-128"/>
                <a:ea typeface="Meiryo UI" panose="020B0604030504040204" pitchFamily="50" charset="-128"/>
              </a:rPr>
              <a:t>日（月）</a:t>
            </a:r>
            <a:endParaRPr lang="en-US" altLang="ja-JP" b="1">
              <a:solidFill>
                <a:srgbClr val="FF0066"/>
              </a:solidFill>
              <a:latin typeface="Meiryo UI" panose="020B0604030504040204" pitchFamily="50" charset="-128"/>
              <a:ea typeface="Meiryo UI" panose="020B0604030504040204" pitchFamily="50" charset="-128"/>
            </a:endParaRPr>
          </a:p>
          <a:p>
            <a:pPr>
              <a:defRPr/>
            </a:pPr>
            <a:r>
              <a:rPr lang="ja-JP" altLang="en-US">
                <a:latin typeface="Meiryo UI" panose="020B0604030504040204" pitchFamily="50" charset="-128"/>
                <a:ea typeface="Meiryo UI" panose="020B0604030504040204" pitchFamily="50" charset="-128"/>
              </a:rPr>
              <a:t>提出先：教育研修管理システムの指導者研修ページ内</a:t>
            </a:r>
            <a:endParaRPr lang="en-US" altLang="ja-JP">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514941" y="2985606"/>
            <a:ext cx="11284974" cy="3764756"/>
          </a:xfrm>
          <a:prstGeom prst="roundRect">
            <a:avLst>
              <a:gd name="adj" fmla="val 3317"/>
            </a:avLst>
          </a:prstGeom>
          <a:solidFill>
            <a:schemeClr val="accent4">
              <a:lumMod val="20000"/>
              <a:lumOff val="80000"/>
            </a:schemeClr>
          </a:solidFill>
        </p:spPr>
        <p:txBody>
          <a:bodyPr wrap="square" lIns="91440" tIns="45720" rIns="91440" bIns="45720" rtlCol="0" anchor="ctr">
            <a:spAutoFit/>
          </a:bodyPr>
          <a:lstStyle/>
          <a:p>
            <a:pPr marL="285750" indent="-285750">
              <a:buFont typeface="Wingdings" panose="05000000000000000000" pitchFamily="2" charset="2"/>
              <a:buChar char="n"/>
              <a:defRPr/>
            </a:pPr>
            <a:r>
              <a:rPr lang="ja-JP" altLang="en-US" b="1">
                <a:latin typeface="Meiryo UI"/>
                <a:ea typeface="Meiryo UI"/>
              </a:rPr>
              <a:t>作成にあたって</a:t>
            </a:r>
            <a:endParaRPr lang="en-US" altLang="ja-JP" b="1">
              <a:latin typeface="Meiryo UI"/>
              <a:ea typeface="Meiryo UI"/>
            </a:endParaRPr>
          </a:p>
          <a:p>
            <a:pPr marL="457200" indent="-457200">
              <a:buFont typeface="Arial" panose="020B0604020202020204" pitchFamily="34" charset="0"/>
              <a:buChar char="•"/>
              <a:defRPr/>
            </a:pPr>
            <a:r>
              <a:rPr lang="ja-JP" altLang="en-US" b="1">
                <a:solidFill>
                  <a:srgbClr val="EB6100"/>
                </a:solidFill>
                <a:latin typeface="Meiryo UI"/>
                <a:ea typeface="Meiryo UI"/>
              </a:rPr>
              <a:t>事前</a:t>
            </a:r>
            <a:r>
              <a:rPr lang="en-US" altLang="ja-JP" b="1">
                <a:solidFill>
                  <a:srgbClr val="EB6100"/>
                </a:solidFill>
                <a:latin typeface="Meiryo UI"/>
                <a:ea typeface="Meiryo UI"/>
              </a:rPr>
              <a:t>E</a:t>
            </a:r>
            <a:r>
              <a:rPr lang="ja-JP" altLang="en-US" b="1">
                <a:solidFill>
                  <a:srgbClr val="EB6100"/>
                </a:solidFill>
                <a:latin typeface="Meiryo UI"/>
                <a:ea typeface="Meiryo UI"/>
              </a:rPr>
              <a:t>ラーニングを視聴後</a:t>
            </a:r>
            <a:r>
              <a:rPr lang="ja-JP" altLang="en-US">
                <a:latin typeface="Meiryo UI"/>
                <a:ea typeface="Meiryo UI"/>
              </a:rPr>
              <a:t>、研修企画案を作成してください。</a:t>
            </a:r>
            <a:br>
              <a:rPr lang="en-US" altLang="ja-JP">
                <a:latin typeface="Meiryo UI" panose="020B0604030504040204" pitchFamily="50" charset="-128"/>
                <a:ea typeface="Meiryo UI" panose="020B0604030504040204" pitchFamily="50" charset="-128"/>
              </a:rPr>
            </a:br>
            <a:r>
              <a:rPr lang="en-US" altLang="ja-JP">
                <a:latin typeface="Meiryo UI"/>
                <a:ea typeface="Meiryo UI"/>
              </a:rPr>
              <a:t>※</a:t>
            </a:r>
            <a:r>
              <a:rPr lang="ja-JP" altLang="en-US">
                <a:latin typeface="Meiryo UI"/>
                <a:ea typeface="Meiryo UI"/>
              </a:rPr>
              <a:t>一部、</a:t>
            </a:r>
            <a:r>
              <a:rPr lang="en-US" altLang="ja-JP">
                <a:latin typeface="Meiryo UI"/>
                <a:ea typeface="Meiryo UI"/>
              </a:rPr>
              <a:t>E</a:t>
            </a:r>
            <a:r>
              <a:rPr lang="ja-JP" altLang="en-US">
                <a:latin typeface="Meiryo UI"/>
                <a:ea typeface="Meiryo UI"/>
              </a:rPr>
              <a:t>ラーニングの内容と異なる場合があっても、本フォームを優先してください。</a:t>
            </a:r>
            <a:endParaRPr lang="en-US" altLang="ja-JP">
              <a:latin typeface="Meiryo UI"/>
              <a:ea typeface="Meiryo UI"/>
            </a:endParaRPr>
          </a:p>
          <a:p>
            <a:pPr marL="457200" indent="-457200">
              <a:buFont typeface="Arial" panose="020B0604020202020204" pitchFamily="34" charset="0"/>
              <a:buChar char="•"/>
              <a:defRPr/>
            </a:pPr>
            <a:r>
              <a:rPr lang="ja-JP" altLang="en-US">
                <a:latin typeface="Meiryo UI"/>
              </a:rPr>
              <a:t>これまでの経過を</a:t>
            </a:r>
            <a:r>
              <a:rPr lang="ja-JP" altLang="en-US" b="1">
                <a:solidFill>
                  <a:srgbClr val="EB6100"/>
                </a:solidFill>
                <a:latin typeface="Meiryo UI"/>
                <a:ea typeface="Meiryo UI"/>
              </a:rPr>
              <a:t>先の指導者研修修了者に十分に情報収集した上で</a:t>
            </a:r>
            <a:r>
              <a:rPr lang="ja-JP" altLang="en-US">
                <a:solidFill>
                  <a:srgbClr val="EB6100"/>
                </a:solidFill>
                <a:latin typeface="Meiryo UI"/>
                <a:ea typeface="Meiryo UI"/>
              </a:rPr>
              <a:t>、</a:t>
            </a:r>
            <a:r>
              <a:rPr lang="ja-JP" altLang="en-US" b="1">
                <a:solidFill>
                  <a:srgbClr val="EB6100"/>
                </a:solidFill>
                <a:latin typeface="Meiryo UI"/>
                <a:ea typeface="Meiryo UI"/>
              </a:rPr>
              <a:t>チームメンバーと話し合って</a:t>
            </a:r>
            <a:r>
              <a:rPr lang="ja-JP" altLang="en-US">
                <a:latin typeface="Meiryo UI"/>
                <a:ea typeface="Meiryo UI"/>
              </a:rPr>
              <a:t>作成してください。</a:t>
            </a:r>
            <a:endParaRPr lang="en-US" altLang="ja-JP">
              <a:latin typeface="Meiryo UI"/>
              <a:ea typeface="Meiryo UI"/>
            </a:endParaRPr>
          </a:p>
          <a:p>
            <a:pPr marL="457200" indent="-457200">
              <a:buFont typeface="Arial" panose="020B0604020202020204" pitchFamily="34" charset="0"/>
              <a:buChar char="•"/>
              <a:defRPr/>
            </a:pPr>
            <a:r>
              <a:rPr lang="ja-JP">
                <a:latin typeface="Meiryo UI"/>
                <a:ea typeface="Meiryo UI"/>
              </a:rPr>
              <a:t>研修</a:t>
            </a:r>
            <a:r>
              <a:rPr lang="en-US" altLang="ja-JP">
                <a:ea typeface="+mn-lt"/>
              </a:rPr>
              <a:t>1</a:t>
            </a:r>
            <a:r>
              <a:rPr lang="ja-JP">
                <a:latin typeface="Meiryo UI"/>
                <a:ea typeface="Meiryo UI"/>
              </a:rPr>
              <a:t>日目</a:t>
            </a:r>
            <a:r>
              <a:rPr lang="ja-JP" altLang="en-US">
                <a:latin typeface="Meiryo UI"/>
                <a:ea typeface="Meiryo UI"/>
              </a:rPr>
              <a:t>に各都道府県チームで企画案の作成を進めるチーム</a:t>
            </a:r>
            <a:r>
              <a:rPr lang="ja-JP">
                <a:latin typeface="Meiryo UI"/>
                <a:ea typeface="Meiryo UI"/>
              </a:rPr>
              <a:t>ワーク</a:t>
            </a:r>
            <a:r>
              <a:rPr lang="ja-JP" altLang="en-US">
                <a:latin typeface="Meiryo UI"/>
                <a:ea typeface="Meiryo UI"/>
              </a:rPr>
              <a:t>を設けますが、約２時間ほどです。</a:t>
            </a:r>
            <a:br>
              <a:rPr lang="en-US" altLang="ja-JP">
                <a:ea typeface="+mn-lt"/>
              </a:rPr>
            </a:br>
            <a:r>
              <a:rPr lang="en-US" altLang="ja-JP">
                <a:latin typeface="Meiryo UI"/>
                <a:ea typeface="Meiryo UI"/>
              </a:rPr>
              <a:t>１日目の最後に企画案を提出できるよう</a:t>
            </a:r>
            <a:r>
              <a:rPr lang="en-US" altLang="ja-JP">
                <a:latin typeface="Calibri"/>
                <a:ea typeface="Calibri"/>
                <a:cs typeface="Calibri"/>
              </a:rPr>
              <a:t>、</a:t>
            </a:r>
            <a:r>
              <a:rPr lang="ja-JP" altLang="en-US" b="1">
                <a:solidFill>
                  <a:srgbClr val="EB6100"/>
                </a:solidFill>
                <a:latin typeface="Meiryo UI"/>
                <a:ea typeface="Meiryo UI"/>
              </a:rPr>
              <a:t>暫定的で構いませんので、最後のスライドまで記載</a:t>
            </a:r>
            <a:r>
              <a:rPr lang="ja-JP" altLang="en-US">
                <a:latin typeface="Meiryo UI"/>
                <a:ea typeface="Meiryo UI"/>
              </a:rPr>
              <a:t>してください。</a:t>
            </a:r>
            <a:endParaRPr lang="en-US" altLang="ja-JP">
              <a:latin typeface="Meiryo UI"/>
              <a:ea typeface="Meiryo UI"/>
            </a:endParaRPr>
          </a:p>
          <a:p>
            <a:pPr marL="457200" indent="-457200">
              <a:buFont typeface="Arial" panose="020B0604020202020204" pitchFamily="34" charset="0"/>
              <a:buChar char="•"/>
              <a:defRPr/>
            </a:pPr>
            <a:r>
              <a:rPr lang="ja-JP" altLang="en-US" b="1">
                <a:solidFill>
                  <a:srgbClr val="EB6100"/>
                </a:solidFill>
                <a:latin typeface="Meiryo UI"/>
                <a:ea typeface="Meiryo UI"/>
              </a:rPr>
              <a:t>グレーの文字は例</a:t>
            </a:r>
            <a:r>
              <a:rPr lang="ja-JP" altLang="en-US">
                <a:latin typeface="Meiryo UI"/>
              </a:rPr>
              <a:t>です。</a:t>
            </a:r>
            <a:r>
              <a:rPr lang="ja-JP" altLang="en-US" b="1">
                <a:solidFill>
                  <a:srgbClr val="EB6100"/>
                </a:solidFill>
                <a:latin typeface="Meiryo UI"/>
                <a:ea typeface="Meiryo UI"/>
              </a:rPr>
              <a:t>説明文と合わせて削除し</a:t>
            </a:r>
            <a:r>
              <a:rPr lang="ja-JP" altLang="en-US">
                <a:latin typeface="Meiryo UI"/>
              </a:rPr>
              <a:t>ご使用ください。</a:t>
            </a:r>
            <a:endParaRPr lang="en-US" altLang="ja-JP">
              <a:latin typeface="Meiryo UI"/>
            </a:endParaRPr>
          </a:p>
          <a:p>
            <a:pPr marL="457200" indent="-457200">
              <a:buFont typeface="Arial" panose="020B0604020202020204" pitchFamily="34" charset="0"/>
              <a:buChar char="•"/>
              <a:defRPr/>
            </a:pPr>
            <a:r>
              <a:rPr lang="en-US" altLang="ja-JP">
                <a:latin typeface="Meiryo UI"/>
              </a:rPr>
              <a:t>PowerPoint</a:t>
            </a:r>
            <a:r>
              <a:rPr lang="ja-JP" altLang="en-US">
                <a:latin typeface="Meiryo UI"/>
              </a:rPr>
              <a:t>以外のソフト（ワードやエクセル）の資料は受け付けません。</a:t>
            </a:r>
            <a:endParaRPr lang="en-US" altLang="ja-JP">
              <a:latin typeface="Meiryo UI"/>
              <a:ea typeface="Meiryo UI"/>
            </a:endParaRPr>
          </a:p>
          <a:p>
            <a:pPr marL="285750" indent="-285750">
              <a:buFont typeface="Wingdings" panose="05000000000000000000" pitchFamily="2" charset="2"/>
              <a:buChar char="n"/>
              <a:defRPr/>
            </a:pPr>
            <a:r>
              <a:rPr lang="ja-JP" altLang="en-US" b="1">
                <a:latin typeface="Meiryo UI"/>
                <a:ea typeface="Meiryo UI"/>
              </a:rPr>
              <a:t>研修当日に向けた準備</a:t>
            </a:r>
            <a:endParaRPr lang="en-US" b="1">
              <a:latin typeface="Meiryo UI"/>
              <a:ea typeface="Meiryo UI"/>
            </a:endParaRPr>
          </a:p>
          <a:p>
            <a:pPr marL="457200" indent="-457200">
              <a:buFont typeface="Arial" panose="020B0604020202020204" pitchFamily="34" charset="0"/>
              <a:buChar char="•"/>
              <a:defRPr/>
            </a:pPr>
            <a:r>
              <a:rPr lang="ja-JP" altLang="en-US">
                <a:latin typeface="Meiryo UI"/>
                <a:ea typeface="Meiryo UI"/>
              </a:rPr>
              <a:t>企画案データは研修当日に使用する</a:t>
            </a:r>
            <a:r>
              <a:rPr lang="en-US" altLang="ja-JP">
                <a:latin typeface="Meiryo UI"/>
                <a:ea typeface="Meiryo UI"/>
              </a:rPr>
              <a:t>PC</a:t>
            </a:r>
            <a:r>
              <a:rPr lang="ja-JP" altLang="en-US">
                <a:latin typeface="Meiryo UI"/>
                <a:ea typeface="Meiryo UI"/>
              </a:rPr>
              <a:t>に各自保存し、編集できる状態で準備してください。</a:t>
            </a:r>
            <a:endParaRPr lang="en-US" altLang="ja-JP">
              <a:latin typeface="Meiryo UI" panose="020B0604030504040204" pitchFamily="50" charset="-128"/>
              <a:ea typeface="Meiryo UI" panose="020B0604030504040204" pitchFamily="50" charset="-128"/>
            </a:endParaRPr>
          </a:p>
          <a:p>
            <a:pPr marL="457200" indent="-457200">
              <a:buFont typeface="Arial" panose="020B0604020202020204" pitchFamily="34" charset="0"/>
              <a:buChar char="•"/>
              <a:defRPr/>
            </a:pPr>
            <a:r>
              <a:rPr lang="ja-JP" altLang="en-US">
                <a:latin typeface="Meiryo UI"/>
                <a:ea typeface="Meiryo UI"/>
              </a:rPr>
              <a:t>編集担当者を決めておく、編集分担箇所を決めておくなど、スムーズに入力作業ができるようご準備ください。</a:t>
            </a:r>
            <a:endParaRPr lang="en-US" altLang="ja-JP">
              <a:latin typeface="Meiryo UI"/>
              <a:ea typeface="Meiryo UI"/>
            </a:endParaRPr>
          </a:p>
          <a:p>
            <a:pPr marL="457200" indent="-457200">
              <a:buFont typeface="Arial" panose="020B0604020202020204" pitchFamily="34" charset="0"/>
              <a:buChar char="•"/>
              <a:defRPr/>
            </a:pPr>
            <a:r>
              <a:rPr lang="en-US" altLang="ja-JP">
                <a:latin typeface="Meiryo UI"/>
                <a:ea typeface="Meiryo UI"/>
              </a:rPr>
              <a:t>1</a:t>
            </a:r>
            <a:r>
              <a:rPr lang="ja-JP" altLang="en-US">
                <a:latin typeface="Meiryo UI"/>
                <a:ea typeface="Meiryo UI"/>
              </a:rPr>
              <a:t>日目の最後に提出いただく企画案は、</a:t>
            </a:r>
            <a:r>
              <a:rPr lang="en-US" altLang="ja-JP">
                <a:latin typeface="Meiryo UI"/>
                <a:ea typeface="Meiryo UI"/>
              </a:rPr>
              <a:t>2</a:t>
            </a:r>
            <a:r>
              <a:rPr lang="ja-JP" altLang="en-US">
                <a:latin typeface="Meiryo UI"/>
                <a:ea typeface="Meiryo UI"/>
              </a:rPr>
              <a:t>日目の資料として受講者やファシリテーターと共有します。</a:t>
            </a:r>
            <a:endParaRPr lang="en-US" altLang="ja-JP">
              <a:latin typeface="Meiryo UI"/>
              <a:ea typeface="Meiryo UI"/>
            </a:endParaRPr>
          </a:p>
          <a:p>
            <a:pPr marL="457200" indent="-457200">
              <a:buFont typeface="Arial" panose="020B0604020202020204" pitchFamily="34" charset="0"/>
              <a:buChar char="•"/>
              <a:defRPr/>
            </a:pPr>
            <a:r>
              <a:rPr lang="en-US" altLang="ja-JP">
                <a:latin typeface="Meiryo UI"/>
                <a:ea typeface="Meiryo UI"/>
              </a:rPr>
              <a:t>2</a:t>
            </a:r>
            <a:r>
              <a:rPr lang="ja-JP" altLang="en-US">
                <a:latin typeface="Meiryo UI"/>
                <a:ea typeface="Meiryo UI"/>
              </a:rPr>
              <a:t>日目は、企画案について全体またはグループ内で</a:t>
            </a:r>
            <a:r>
              <a:rPr lang="en-US" altLang="ja-JP">
                <a:latin typeface="Meiryo UI"/>
                <a:ea typeface="Meiryo UI"/>
              </a:rPr>
              <a:t>10</a:t>
            </a:r>
            <a:r>
              <a:rPr lang="ja-JP" altLang="en-US">
                <a:latin typeface="Meiryo UI"/>
                <a:ea typeface="Meiryo UI"/>
              </a:rPr>
              <a:t>分程度の発表を予定しています。</a:t>
            </a:r>
            <a:r>
              <a:rPr lang="ja-JP" altLang="en-US" b="1">
                <a:solidFill>
                  <a:srgbClr val="EB6100"/>
                </a:solidFill>
                <a:latin typeface="Meiryo UI"/>
                <a:ea typeface="Meiryo UI"/>
              </a:rPr>
              <a:t>発表者を決めておいてください。</a:t>
            </a:r>
            <a:endParaRPr lang="en-US" altLang="ja-JP">
              <a:latin typeface="Meiryo UI"/>
              <a:ea typeface="Meiryo UI"/>
            </a:endParaRPr>
          </a:p>
        </p:txBody>
      </p:sp>
      <p:sp>
        <p:nvSpPr>
          <p:cNvPr id="6" name="テキスト ボックス 5">
            <a:extLst>
              <a:ext uri="{FF2B5EF4-FFF2-40B4-BE49-F238E27FC236}">
                <a16:creationId xmlns:a16="http://schemas.microsoft.com/office/drawing/2014/main" id="{C3929AE2-0F17-4E4E-BC89-1572D2F50649}"/>
              </a:ext>
            </a:extLst>
          </p:cNvPr>
          <p:cNvSpPr txBox="1"/>
          <p:nvPr/>
        </p:nvSpPr>
        <p:spPr>
          <a:xfrm>
            <a:off x="8200724" y="288026"/>
            <a:ext cx="3599191"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dist"/>
            <a:r>
              <a:rPr lang="ja-JP" altLang="en-US" b="1">
                <a:solidFill>
                  <a:srgbClr val="FF0066"/>
                </a:solidFill>
                <a:latin typeface="Meiryo UI" panose="020B0604030504040204" pitchFamily="50" charset="-128"/>
                <a:ea typeface="Meiryo UI" panose="020B0604030504040204" pitchFamily="50" charset="-128"/>
              </a:rPr>
              <a:t>本スライドは削除してご提出ください</a:t>
            </a:r>
            <a:endParaRPr lang="en-US" altLang="ja-JP" b="1">
              <a:solidFill>
                <a:srgbClr val="FF0066"/>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10A7D329-146E-4744-8476-92705EDD5834}"/>
              </a:ext>
            </a:extLst>
          </p:cNvPr>
          <p:cNvSpPr>
            <a:spLocks noGrp="1"/>
          </p:cNvSpPr>
          <p:nvPr>
            <p:ph type="sldNum" sz="quarter" idx="12"/>
          </p:nvPr>
        </p:nvSpPr>
        <p:spPr/>
        <p:txBody>
          <a:bodyPr/>
          <a:lstStyle/>
          <a:p>
            <a:fld id="{AA9FFE5E-7325-4495-8E4E-1EE4187D59B3}" type="slidenum">
              <a:rPr lang="ja-JP" altLang="en-US" smtClean="0"/>
              <a:pPr/>
              <a:t>1</a:t>
            </a:fld>
            <a:endParaRPr lang="ja-JP" altLang="en-US"/>
          </a:p>
        </p:txBody>
      </p:sp>
      <p:sp>
        <p:nvSpPr>
          <p:cNvPr id="2" name="テキスト ボックス 1">
            <a:extLst>
              <a:ext uri="{FF2B5EF4-FFF2-40B4-BE49-F238E27FC236}">
                <a16:creationId xmlns:a16="http://schemas.microsoft.com/office/drawing/2014/main" id="{65CF940A-9A53-41F7-BA64-71E50F48968B}"/>
              </a:ext>
            </a:extLst>
          </p:cNvPr>
          <p:cNvSpPr txBox="1"/>
          <p:nvPr/>
        </p:nvSpPr>
        <p:spPr>
          <a:xfrm>
            <a:off x="392085" y="2631110"/>
            <a:ext cx="4089935" cy="369332"/>
          </a:xfrm>
          <a:prstGeom prst="rect">
            <a:avLst/>
          </a:prstGeom>
          <a:noFill/>
        </p:spPr>
        <p:txBody>
          <a:bodyPr wrap="square" rtlCol="0">
            <a:spAutoFit/>
          </a:bodyPr>
          <a:lstStyle/>
          <a:p>
            <a:r>
              <a:rPr kumimoji="1" lang="ja-JP" altLang="en-US" b="1"/>
              <a:t>研修企画案　作成前にお読みください</a:t>
            </a:r>
          </a:p>
        </p:txBody>
      </p:sp>
    </p:spTree>
    <p:extLst>
      <p:ext uri="{BB962C8B-B14F-4D97-AF65-F5344CB8AC3E}">
        <p14:creationId xmlns:p14="http://schemas.microsoft.com/office/powerpoint/2010/main" val="247835332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25890" y="0"/>
            <a:ext cx="10515600" cy="1325563"/>
          </a:xfrm>
        </p:spPr>
        <p:txBody>
          <a:bodyPr/>
          <a:lstStyle/>
          <a:p>
            <a:r>
              <a:rPr lang="ja-JP" altLang="en-US"/>
              <a:t>研修の目的、学習目標</a:t>
            </a:r>
            <a:endParaRPr kumimoji="1" lang="ja-JP" altLang="en-US"/>
          </a:p>
        </p:txBody>
      </p:sp>
      <p:sp>
        <p:nvSpPr>
          <p:cNvPr id="6" name="スライド番号プレースホルダー 5">
            <a:extLst>
              <a:ext uri="{FF2B5EF4-FFF2-40B4-BE49-F238E27FC236}">
                <a16:creationId xmlns:a16="http://schemas.microsoft.com/office/drawing/2014/main" id="{AD3328FF-2FE7-4B8C-8A5C-06A624F108A0}"/>
              </a:ext>
            </a:extLst>
          </p:cNvPr>
          <p:cNvSpPr>
            <a:spLocks noGrp="1"/>
          </p:cNvSpPr>
          <p:nvPr>
            <p:ph type="sldNum" sz="quarter" idx="12"/>
          </p:nvPr>
        </p:nvSpPr>
        <p:spPr/>
        <p:txBody>
          <a:bodyPr/>
          <a:lstStyle/>
          <a:p>
            <a:fld id="{AA9FFE5E-7325-4495-8E4E-1EE4187D59B3}" type="slidenum">
              <a:rPr lang="ja-JP" altLang="en-US" smtClean="0"/>
              <a:pPr/>
              <a:t>10</a:t>
            </a:fld>
            <a:endParaRPr lang="ja-JP" altLang="en-US"/>
          </a:p>
        </p:txBody>
      </p:sp>
      <p:sp>
        <p:nvSpPr>
          <p:cNvPr id="7" name="正方形/長方形 6">
            <a:extLst>
              <a:ext uri="{FF2B5EF4-FFF2-40B4-BE49-F238E27FC236}">
                <a16:creationId xmlns:a16="http://schemas.microsoft.com/office/drawing/2014/main" id="{ECBCE832-7A2F-43F2-BFE5-759B5BEFE823}"/>
              </a:ext>
            </a:extLst>
          </p:cNvPr>
          <p:cNvSpPr/>
          <p:nvPr/>
        </p:nvSpPr>
        <p:spPr>
          <a:xfrm>
            <a:off x="838198" y="1776917"/>
            <a:ext cx="9819291" cy="923330"/>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電話相談事例を通して、がん専門相談員に必要な相談対応の質の保証と向上のための観点を学ぶ。</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質保証のための取り組みを施設で実施できるようになる。</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0" name="正方形/長方形 9">
            <a:extLst>
              <a:ext uri="{FF2B5EF4-FFF2-40B4-BE49-F238E27FC236}">
                <a16:creationId xmlns:a16="http://schemas.microsoft.com/office/drawing/2014/main" id="{951B9836-F770-45A1-9337-5E6B60A11BBE}"/>
              </a:ext>
            </a:extLst>
          </p:cNvPr>
          <p:cNvSpPr/>
          <p:nvPr/>
        </p:nvSpPr>
        <p:spPr>
          <a:xfrm>
            <a:off x="838200" y="1285935"/>
            <a:ext cx="1191352" cy="523220"/>
          </a:xfrm>
          <a:prstGeom prst="rect">
            <a:avLst/>
          </a:prstGeom>
        </p:spPr>
        <p:txBody>
          <a:bodyPr wrap="none">
            <a:spAutoFit/>
          </a:bodyPr>
          <a:lstStyle/>
          <a:p>
            <a:pPr marL="285750" indent="-285750">
              <a:buFont typeface="Wingdings" panose="05000000000000000000" pitchFamily="2" charset="2"/>
              <a:buChar char="n"/>
            </a:pPr>
            <a:r>
              <a:rPr kumimoji="1" lang="ja-JP" altLang="en-US" sz="2800"/>
              <a:t>目的</a:t>
            </a:r>
            <a:endParaRPr lang="ja-JP" altLang="en-US" sz="2800"/>
          </a:p>
        </p:txBody>
      </p:sp>
      <p:sp>
        <p:nvSpPr>
          <p:cNvPr id="11" name="正方形/長方形 10">
            <a:extLst>
              <a:ext uri="{FF2B5EF4-FFF2-40B4-BE49-F238E27FC236}">
                <a16:creationId xmlns:a16="http://schemas.microsoft.com/office/drawing/2014/main" id="{D217C202-BBCB-4208-9BA3-422C84CB79D0}"/>
              </a:ext>
            </a:extLst>
          </p:cNvPr>
          <p:cNvSpPr/>
          <p:nvPr/>
        </p:nvSpPr>
        <p:spPr>
          <a:xfrm>
            <a:off x="838199" y="3767554"/>
            <a:ext cx="11113258" cy="1200329"/>
          </a:xfrm>
          <a:prstGeom prst="rect">
            <a:avLst/>
          </a:prstGeom>
        </p:spPr>
        <p:txBody>
          <a:bodyPr wrap="square" lIns="91440" tIns="45720" rIns="91440" bIns="45720" anchor="t">
            <a:spAutoFit/>
          </a:bodyPr>
          <a:lstStyle/>
          <a:p>
            <a:pPr marL="342900" indent="-342900">
              <a:buFont typeface="+mj-lt"/>
              <a:buAutoNum type="arabicPeriod"/>
            </a:pPr>
            <a:r>
              <a:rPr lang="ja-JP" altLang="en-US">
                <a:solidFill>
                  <a:schemeClr val="bg1">
                    <a:lumMod val="75000"/>
                  </a:schemeClr>
                </a:solidFill>
              </a:rPr>
              <a:t>がん相談支援の質の管理と維持に必要な取り組みを説明する（認知：理解）</a:t>
            </a:r>
            <a:endParaRPr lang="en-US" altLang="ja-JP">
              <a:solidFill>
                <a:schemeClr val="bg1">
                  <a:lumMod val="75000"/>
                </a:schemeClr>
              </a:solidFill>
            </a:endParaRPr>
          </a:p>
          <a:p>
            <a:pPr marL="342900" indent="-342900">
              <a:buFont typeface="+mj-lt"/>
              <a:buAutoNum type="arabicPeriod"/>
            </a:pPr>
            <a:r>
              <a:rPr lang="ja-JP" altLang="en-US">
                <a:solidFill>
                  <a:schemeClr val="bg1">
                    <a:lumMod val="75000"/>
                  </a:schemeClr>
                </a:solidFill>
              </a:rPr>
              <a:t>がん相談対応評価表（以下、評価表）の目的、意義、ルールを理解し、グループ討議に適用する（認知：応用）</a:t>
            </a:r>
            <a:endParaRPr lang="en-US" altLang="ja-JP">
              <a:solidFill>
                <a:schemeClr val="bg1">
                  <a:lumMod val="75000"/>
                </a:schemeClr>
              </a:solidFill>
            </a:endParaRPr>
          </a:p>
          <a:p>
            <a:pPr marL="342900" indent="-342900">
              <a:buFont typeface="+mj-lt"/>
              <a:buAutoNum type="arabicPeriod"/>
            </a:pPr>
            <a:r>
              <a:rPr lang="ja-JP" altLang="en-US">
                <a:solidFill>
                  <a:schemeClr val="bg1">
                    <a:lumMod val="75000"/>
                  </a:schemeClr>
                </a:solidFill>
              </a:rPr>
              <a:t>グループ討議では、互いの意見を尊重し合い、積極的に参加する（情意：反応、価値づけ）</a:t>
            </a:r>
            <a:endParaRPr lang="en-US" altLang="ja-JP">
              <a:solidFill>
                <a:schemeClr val="bg1">
                  <a:lumMod val="75000"/>
                </a:schemeClr>
              </a:solidFill>
            </a:endParaRPr>
          </a:p>
          <a:p>
            <a:pPr marL="342900" indent="-342900">
              <a:buFont typeface="+mj-lt"/>
              <a:buAutoNum type="arabicPeriod"/>
            </a:pPr>
            <a:r>
              <a:rPr lang="ja-JP" altLang="en-US">
                <a:solidFill>
                  <a:schemeClr val="bg1">
                    <a:lumMod val="75000"/>
                  </a:schemeClr>
                </a:solidFill>
              </a:rPr>
              <a:t>・・・</a:t>
            </a:r>
            <a:endParaRPr lang="en-US" altLang="ja-JP">
              <a:solidFill>
                <a:schemeClr val="bg1">
                  <a:lumMod val="75000"/>
                </a:schemeClr>
              </a:solidFill>
            </a:endParaRPr>
          </a:p>
        </p:txBody>
      </p:sp>
      <p:sp>
        <p:nvSpPr>
          <p:cNvPr id="12" name="正方形/長方形 11">
            <a:extLst>
              <a:ext uri="{FF2B5EF4-FFF2-40B4-BE49-F238E27FC236}">
                <a16:creationId xmlns:a16="http://schemas.microsoft.com/office/drawing/2014/main" id="{F17ADF06-BFBF-460B-A319-6AAB7DED5289}"/>
              </a:ext>
            </a:extLst>
          </p:cNvPr>
          <p:cNvSpPr/>
          <p:nvPr/>
        </p:nvSpPr>
        <p:spPr>
          <a:xfrm>
            <a:off x="838199" y="3244334"/>
            <a:ext cx="1909497" cy="523220"/>
          </a:xfrm>
          <a:prstGeom prst="rect">
            <a:avLst/>
          </a:prstGeom>
        </p:spPr>
        <p:txBody>
          <a:bodyPr wrap="none">
            <a:spAutoFit/>
          </a:bodyPr>
          <a:lstStyle/>
          <a:p>
            <a:pPr marL="285750" indent="-285750">
              <a:buFont typeface="Wingdings" panose="05000000000000000000" pitchFamily="2" charset="2"/>
              <a:buChar char="n"/>
            </a:pPr>
            <a:r>
              <a:rPr lang="ja-JP" altLang="en-US" sz="2800"/>
              <a:t>学習目標</a:t>
            </a:r>
          </a:p>
        </p:txBody>
      </p:sp>
      <p:sp>
        <p:nvSpPr>
          <p:cNvPr id="4" name="テキスト ボックス 3">
            <a:extLst>
              <a:ext uri="{FF2B5EF4-FFF2-40B4-BE49-F238E27FC236}">
                <a16:creationId xmlns:a16="http://schemas.microsoft.com/office/drawing/2014/main" id="{50207018-6379-F4E9-CB57-6029EB430DB9}"/>
              </a:ext>
            </a:extLst>
          </p:cNvPr>
          <p:cNvSpPr txBox="1"/>
          <p:nvPr/>
        </p:nvSpPr>
        <p:spPr>
          <a:xfrm>
            <a:off x="5561631" y="5203791"/>
            <a:ext cx="5252349" cy="646331"/>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a:r>
              <a:rPr lang="ja-JP" altLang="en-US" b="1">
                <a:solidFill>
                  <a:srgbClr val="FF0066"/>
                </a:solidFill>
                <a:latin typeface="Meiryo UI"/>
                <a:ea typeface="Meiryo UI"/>
              </a:rPr>
              <a:t>必須の事前課題はここまでです。</a:t>
            </a:r>
          </a:p>
          <a:p>
            <a:pPr algn="ctr"/>
            <a:r>
              <a:rPr lang="ja-JP" altLang="en-US" b="1">
                <a:solidFill>
                  <a:srgbClr val="FF0066"/>
                </a:solidFill>
                <a:latin typeface="Meiryo UI"/>
                <a:ea typeface="Meiryo UI"/>
              </a:rPr>
              <a:t>以降も、暫定的で構いませんのでご検討ください</a:t>
            </a:r>
          </a:p>
        </p:txBody>
      </p:sp>
    </p:spTree>
    <p:extLst>
      <p:ext uri="{BB962C8B-B14F-4D97-AF65-F5344CB8AC3E}">
        <p14:creationId xmlns:p14="http://schemas.microsoft.com/office/powerpoint/2010/main" val="3506535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a:t>研修テーマと研修概要</a:t>
            </a:r>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1250796852"/>
              </p:ext>
            </p:extLst>
          </p:nvPr>
        </p:nvGraphicFramePr>
        <p:xfrm>
          <a:off x="371789" y="1285872"/>
          <a:ext cx="11276420" cy="5260241"/>
        </p:xfrm>
        <a:graphic>
          <a:graphicData uri="http://schemas.openxmlformats.org/drawingml/2006/table">
            <a:tbl>
              <a:tblPr firstRow="1" bandRow="1">
                <a:tableStyleId>{F5AB1C69-6EDB-4FF4-983F-18BD219EF322}</a:tableStyleId>
              </a:tblPr>
              <a:tblGrid>
                <a:gridCol w="1587640">
                  <a:extLst>
                    <a:ext uri="{9D8B030D-6E8A-4147-A177-3AD203B41FA5}">
                      <a16:colId xmlns:a16="http://schemas.microsoft.com/office/drawing/2014/main" val="20000"/>
                    </a:ext>
                  </a:extLst>
                </a:gridCol>
                <a:gridCol w="9688780">
                  <a:extLst>
                    <a:ext uri="{9D8B030D-6E8A-4147-A177-3AD203B41FA5}">
                      <a16:colId xmlns:a16="http://schemas.microsoft.com/office/drawing/2014/main" val="20001"/>
                    </a:ext>
                  </a:extLst>
                </a:gridCol>
              </a:tblGrid>
              <a:tr h="614571">
                <a:tc>
                  <a:txBody>
                    <a:bodyPr/>
                    <a:lstStyle/>
                    <a:p>
                      <a:pPr algn="ctr"/>
                      <a:r>
                        <a:rPr kumimoji="1" lang="ja-JP" altLang="en-US">
                          <a:latin typeface="Meiryo UI" panose="020B0604030504040204" pitchFamily="50" charset="-128"/>
                          <a:ea typeface="Meiryo UI" panose="020B0604030504040204" pitchFamily="50" charset="-128"/>
                        </a:rPr>
                        <a:t>項　目</a:t>
                      </a:r>
                    </a:p>
                  </a:txBody>
                  <a:tcPr/>
                </a:tc>
                <a:tc>
                  <a:txBody>
                    <a:bodyPr/>
                    <a:lstStyle/>
                    <a:p>
                      <a:pPr algn="ctr"/>
                      <a:r>
                        <a:rPr kumimoji="1" lang="ja-JP" altLang="en-US">
                          <a:latin typeface="Meiryo UI" panose="020B0604030504040204" pitchFamily="50" charset="-128"/>
                          <a:ea typeface="Meiryo UI" panose="020B0604030504040204" pitchFamily="50" charset="-128"/>
                        </a:rPr>
                        <a:t>概　要</a:t>
                      </a:r>
                    </a:p>
                  </a:txBody>
                  <a:tcPr/>
                </a:tc>
                <a:extLst>
                  <a:ext uri="{0D108BD9-81ED-4DB2-BD59-A6C34878D82A}">
                    <a16:rowId xmlns:a16="http://schemas.microsoft.com/office/drawing/2014/main" val="10000"/>
                  </a:ext>
                </a:extLst>
              </a:tr>
              <a:tr h="6216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研修テーマ</a:t>
                      </a:r>
                      <a:endParaRPr lang="en-US" altLang="ja-JP">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（研修名）</a:t>
                      </a:r>
                      <a:endParaRPr lang="en-US" altLang="ja-JP">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a:solidFill>
                            <a:schemeClr val="bg1">
                              <a:lumMod val="75000"/>
                            </a:schemeClr>
                          </a:solidFill>
                          <a:latin typeface="Meiryo UI"/>
                          <a:ea typeface="Meiryo UI"/>
                        </a:rPr>
                        <a:t>がん相談対応の質</a:t>
                      </a:r>
                      <a:r>
                        <a:rPr lang="ja-JP" altLang="en-US">
                          <a:solidFill>
                            <a:schemeClr val="bg1">
                              <a:lumMod val="75000"/>
                            </a:schemeClr>
                          </a:solidFill>
                          <a:latin typeface="Meiryo UI"/>
                          <a:ea typeface="Meiryo UI"/>
                        </a:rPr>
                        <a:t>保証</a:t>
                      </a:r>
                      <a:r>
                        <a:rPr kumimoji="1" lang="ja-JP" altLang="en-US">
                          <a:solidFill>
                            <a:schemeClr val="bg1">
                              <a:lumMod val="75000"/>
                            </a:schemeClr>
                          </a:solidFill>
                          <a:latin typeface="Meiryo UI"/>
                          <a:ea typeface="Meiryo UI"/>
                        </a:rPr>
                        <a:t>（</a:t>
                      </a:r>
                      <a:r>
                        <a:rPr kumimoji="1" lang="en-US" altLang="ja-JP" sz="1800">
                          <a:solidFill>
                            <a:schemeClr val="bg1">
                              <a:lumMod val="75000"/>
                            </a:schemeClr>
                          </a:solidFill>
                          <a:latin typeface="Meiryo UI"/>
                          <a:ea typeface="Meiryo UI"/>
                        </a:rPr>
                        <a:t>QA</a:t>
                      </a:r>
                      <a:r>
                        <a:rPr lang="ja-JP" altLang="en-US" sz="1800" b="0" i="0" u="none" strike="noStrike" noProof="0">
                          <a:solidFill>
                            <a:schemeClr val="bg1">
                              <a:lumMod val="75000"/>
                            </a:schemeClr>
                          </a:solidFill>
                          <a:latin typeface="Meiryo UI"/>
                          <a:ea typeface="Meiryo UI"/>
                        </a:rPr>
                        <a:t>：</a:t>
                      </a:r>
                      <a:r>
                        <a:rPr lang="en-US" altLang="ja-JP" sz="1800" b="0" i="0" u="none" strike="noStrike" noProof="0">
                          <a:solidFill>
                            <a:schemeClr val="bg1">
                              <a:lumMod val="75000"/>
                            </a:schemeClr>
                          </a:solidFill>
                          <a:latin typeface="Meiryo UI"/>
                        </a:rPr>
                        <a:t>Quality Assurance</a:t>
                      </a:r>
                      <a:r>
                        <a:rPr lang="ja-JP" altLang="en-US" sz="1800">
                          <a:solidFill>
                            <a:schemeClr val="bg1">
                              <a:lumMod val="75000"/>
                            </a:schemeClr>
                          </a:solidFill>
                          <a:latin typeface="Meiryo UI"/>
                          <a:ea typeface="Meiryo UI"/>
                        </a:rPr>
                        <a:t>）</a:t>
                      </a:r>
                      <a:r>
                        <a:rPr kumimoji="1" lang="ja-JP" altLang="en-US">
                          <a:solidFill>
                            <a:schemeClr val="bg1">
                              <a:lumMod val="75000"/>
                            </a:schemeClr>
                          </a:solidFill>
                          <a:latin typeface="Meiryo UI"/>
                          <a:ea typeface="Meiryo UI"/>
                        </a:rPr>
                        <a:t>を学ぶ</a:t>
                      </a:r>
                    </a:p>
                  </a:txBody>
                  <a:tcPr/>
                </a:tc>
                <a:extLst>
                  <a:ext uri="{0D108BD9-81ED-4DB2-BD59-A6C34878D82A}">
                    <a16:rowId xmlns:a16="http://schemas.microsoft.com/office/drawing/2014/main" val="10001"/>
                  </a:ext>
                </a:extLst>
              </a:tr>
              <a:tr h="3734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日程・時間</a:t>
                      </a:r>
                      <a:endParaRPr lang="en-US" altLang="ja-JP">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a:solidFill>
                            <a:schemeClr val="bg1">
                              <a:lumMod val="75000"/>
                            </a:schemeClr>
                          </a:solidFill>
                          <a:latin typeface="Meiryo UI"/>
                          <a:ea typeface="Meiryo UI"/>
                        </a:rPr>
                        <a:t>202</a:t>
                      </a:r>
                      <a:r>
                        <a:rPr lang="ja-JP" altLang="en-US" sz="1800">
                          <a:solidFill>
                            <a:schemeClr val="bg1">
                              <a:lumMod val="75000"/>
                            </a:schemeClr>
                          </a:solidFill>
                          <a:latin typeface="Meiryo UI"/>
                          <a:ea typeface="Meiryo UI"/>
                        </a:rPr>
                        <a:t>●年●月●日（●）　●●</a:t>
                      </a:r>
                      <a:r>
                        <a:rPr lang="en-US" altLang="ja-JP" sz="1800">
                          <a:solidFill>
                            <a:schemeClr val="bg1">
                              <a:lumMod val="75000"/>
                            </a:schemeClr>
                          </a:solidFill>
                          <a:latin typeface="Meiryo UI"/>
                          <a:ea typeface="Meiryo UI"/>
                        </a:rPr>
                        <a:t>:</a:t>
                      </a:r>
                      <a:r>
                        <a:rPr lang="ja-JP" altLang="en-US" sz="1800">
                          <a:solidFill>
                            <a:schemeClr val="bg1">
                              <a:lumMod val="75000"/>
                            </a:schemeClr>
                          </a:solidFill>
                          <a:latin typeface="Meiryo UI"/>
                          <a:ea typeface="Meiryo UI"/>
                        </a:rPr>
                        <a:t>●●～●●</a:t>
                      </a:r>
                      <a:r>
                        <a:rPr lang="en-US" altLang="ja-JP" sz="1800">
                          <a:solidFill>
                            <a:schemeClr val="bg1">
                              <a:lumMod val="75000"/>
                            </a:schemeClr>
                          </a:solidFill>
                          <a:latin typeface="Meiryo UI"/>
                          <a:ea typeface="Meiryo UI"/>
                        </a:rPr>
                        <a:t>:</a:t>
                      </a:r>
                      <a:r>
                        <a:rPr lang="ja-JP" altLang="en-US" sz="1800">
                          <a:solidFill>
                            <a:schemeClr val="bg1">
                              <a:lumMod val="75000"/>
                            </a:schemeClr>
                          </a:solidFill>
                          <a:latin typeface="Meiryo UI"/>
                          <a:ea typeface="Meiryo UI"/>
                        </a:rPr>
                        <a:t>●●（計●時間）</a:t>
                      </a:r>
                      <a:endParaRPr lang="en-US" altLang="ja-JP" sz="1800">
                        <a:solidFill>
                          <a:schemeClr val="bg1">
                            <a:lumMod val="75000"/>
                          </a:schemeClr>
                        </a:solidFill>
                        <a:latin typeface="Meiryo UI"/>
                        <a:ea typeface="Meiryo UI"/>
                      </a:endParaRPr>
                    </a:p>
                  </a:txBody>
                  <a:tcPr/>
                </a:tc>
                <a:extLst>
                  <a:ext uri="{0D108BD9-81ED-4DB2-BD59-A6C34878D82A}">
                    <a16:rowId xmlns:a16="http://schemas.microsoft.com/office/drawing/2014/main" val="1813638328"/>
                  </a:ext>
                </a:extLst>
              </a:tr>
              <a:tr h="331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開催方法</a:t>
                      </a:r>
                      <a:endParaRPr lang="en-US" altLang="ja-JP">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a:solidFill>
                            <a:schemeClr val="bg1">
                              <a:lumMod val="75000"/>
                            </a:schemeClr>
                          </a:solidFill>
                          <a:latin typeface="Meiryo UI" panose="020B0604030504040204" pitchFamily="50" charset="-128"/>
                          <a:ea typeface="Meiryo UI" panose="020B0604030504040204" pitchFamily="50" charset="-128"/>
                        </a:rPr>
                        <a:t>オンライン　</a:t>
                      </a:r>
                      <a:endParaRPr lang="en-US" altLang="ja-JP" sz="1800">
                        <a:solidFill>
                          <a:schemeClr val="bg1">
                            <a:lumMod val="75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8223270"/>
                  </a:ext>
                </a:extLst>
              </a:tr>
              <a:tr h="287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研修形態</a:t>
                      </a:r>
                      <a:endParaRPr lang="en-US" altLang="ja-JP">
                        <a:solidFill>
                          <a:schemeClr val="tx1"/>
                        </a:solidFill>
                        <a:latin typeface="Meiryo UI" panose="020B0604030504040204" pitchFamily="50" charset="-128"/>
                        <a:ea typeface="Meiryo UI" panose="020B0604030504040204" pitchFamily="50" charset="-128"/>
                      </a:endParaRPr>
                    </a:p>
                  </a:txBody>
                  <a:tcPr/>
                </a:tc>
                <a:tc>
                  <a:txBody>
                    <a:bodyPr/>
                    <a:lstStyle/>
                    <a:p>
                      <a:r>
                        <a:rPr lang="ja-JP" altLang="en-US" sz="1800">
                          <a:solidFill>
                            <a:schemeClr val="bg1">
                              <a:lumMod val="75000"/>
                            </a:schemeClr>
                          </a:solidFill>
                          <a:latin typeface="Meiryo UI" panose="020B0604030504040204" pitchFamily="50" charset="-128"/>
                          <a:ea typeface="Meiryo UI" panose="020B0604030504040204" pitchFamily="50" charset="-128"/>
                        </a:rPr>
                        <a:t>講義＋グループワーク</a:t>
                      </a:r>
                      <a:endParaRPr kumimoji="1" lang="ja-JP" altLang="en-US">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31362163"/>
                  </a:ext>
                </a:extLst>
              </a:tr>
              <a:tr h="3195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latin typeface="Meiryo UI" panose="020B0604030504040204" pitchFamily="50" charset="-128"/>
                          <a:ea typeface="Meiryo UI" panose="020B0604030504040204" pitchFamily="50" charset="-128"/>
                        </a:rPr>
                        <a:t>予算</a:t>
                      </a:r>
                    </a:p>
                  </a:txBody>
                  <a:tcPr/>
                </a:tc>
                <a:tc>
                  <a:txBody>
                    <a:bodyPr/>
                    <a:lstStyle/>
                    <a:p>
                      <a:r>
                        <a:rPr kumimoji="1" lang="ja-JP" altLang="en-US">
                          <a:solidFill>
                            <a:schemeClr val="bg1">
                              <a:lumMod val="75000"/>
                            </a:schemeClr>
                          </a:solidFill>
                          <a:latin typeface="Meiryo UI"/>
                          <a:ea typeface="Meiryo UI"/>
                        </a:rPr>
                        <a:t>がん診療連携拠点病院強化事業費　</a:t>
                      </a:r>
                      <a:r>
                        <a:rPr kumimoji="1" lang="en-US" altLang="ja-JP">
                          <a:solidFill>
                            <a:schemeClr val="bg1">
                              <a:lumMod val="75000"/>
                            </a:schemeClr>
                          </a:solidFill>
                          <a:latin typeface="Meiryo UI"/>
                          <a:ea typeface="Meiryo UI"/>
                        </a:rPr>
                        <a:t>10,000</a:t>
                      </a:r>
                      <a:r>
                        <a:rPr kumimoji="1" lang="ja-JP" altLang="en-US">
                          <a:solidFill>
                            <a:schemeClr val="bg1">
                              <a:lumMod val="75000"/>
                            </a:schemeClr>
                          </a:solidFill>
                          <a:latin typeface="Meiryo UI"/>
                          <a:ea typeface="Meiryo UI"/>
                        </a:rPr>
                        <a:t>円</a:t>
                      </a:r>
                    </a:p>
                  </a:txBody>
                  <a:tcPr/>
                </a:tc>
                <a:extLst>
                  <a:ext uri="{0D108BD9-81ED-4DB2-BD59-A6C34878D82A}">
                    <a16:rowId xmlns:a16="http://schemas.microsoft.com/office/drawing/2014/main" val="10005"/>
                  </a:ext>
                </a:extLst>
              </a:tr>
              <a:tr h="285373">
                <a:tc>
                  <a:txBody>
                    <a:bodyPr/>
                    <a:lstStyle/>
                    <a:p>
                      <a:r>
                        <a:rPr kumimoji="1" lang="ja-JP" altLang="en-US">
                          <a:latin typeface="Meiryo UI" panose="020B0604030504040204" pitchFamily="50" charset="-128"/>
                          <a:ea typeface="Meiryo UI" panose="020B0604030504040204" pitchFamily="50" charset="-128"/>
                        </a:rPr>
                        <a:t>講師</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lumMod val="75000"/>
                            </a:schemeClr>
                          </a:solidFill>
                          <a:latin typeface="Meiryo UI"/>
                          <a:ea typeface="Meiryo UI"/>
                        </a:rPr>
                        <a:t>●●●●（●●病院、</a:t>
                      </a:r>
                      <a:r>
                        <a:rPr lang="ja-JP" altLang="en-US">
                          <a:solidFill>
                            <a:schemeClr val="bg1">
                              <a:lumMod val="75000"/>
                            </a:schemeClr>
                          </a:solidFill>
                          <a:latin typeface="Meiryo UI"/>
                          <a:ea typeface="Meiryo UI"/>
                        </a:rPr>
                        <a:t>がん専門看護師</a:t>
                      </a:r>
                      <a:r>
                        <a:rPr kumimoji="1" lang="ja-JP" altLang="en-US">
                          <a:solidFill>
                            <a:schemeClr val="bg1">
                              <a:lumMod val="75000"/>
                            </a:schemeClr>
                          </a:solidFill>
                          <a:latin typeface="Meiryo UI"/>
                          <a:ea typeface="Meiryo UI"/>
                        </a:rPr>
                        <a:t>）●●●●（●●センター、</a:t>
                      </a:r>
                      <a:r>
                        <a:rPr lang="ja-JP" altLang="en-US">
                          <a:solidFill>
                            <a:schemeClr val="bg1">
                              <a:lumMod val="75000"/>
                            </a:schemeClr>
                          </a:solidFill>
                          <a:latin typeface="Meiryo UI"/>
                          <a:ea typeface="Meiryo UI"/>
                        </a:rPr>
                        <a:t>MSW</a:t>
                      </a:r>
                      <a:r>
                        <a:rPr kumimoji="1" lang="ja-JP" altLang="en-US">
                          <a:solidFill>
                            <a:schemeClr val="bg1">
                              <a:lumMod val="75000"/>
                            </a:schemeClr>
                          </a:solidFill>
                          <a:latin typeface="Meiryo UI"/>
                          <a:ea typeface="Meiryo UI"/>
                        </a:rPr>
                        <a:t>）</a:t>
                      </a:r>
                    </a:p>
                  </a:txBody>
                  <a:tcPr/>
                </a:tc>
                <a:extLst>
                  <a:ext uri="{0D108BD9-81ED-4DB2-BD59-A6C34878D82A}">
                    <a16:rowId xmlns:a16="http://schemas.microsoft.com/office/drawing/2014/main" val="10006"/>
                  </a:ext>
                </a:extLst>
              </a:tr>
              <a:tr h="285373">
                <a:tc>
                  <a:txBody>
                    <a:bodyPr/>
                    <a:lstStyle/>
                    <a:p>
                      <a:r>
                        <a:rPr kumimoji="1" lang="ja-JP" altLang="en-US">
                          <a:latin typeface="Meiryo UI" panose="020B0604030504040204" pitchFamily="50" charset="-128"/>
                          <a:ea typeface="Meiryo UI" panose="020B0604030504040204" pitchFamily="50" charset="-128"/>
                        </a:rPr>
                        <a:t>ファシリテーター</a:t>
                      </a:r>
                    </a:p>
                  </a:txBody>
                  <a:tcPr/>
                </a:tc>
                <a:tc>
                  <a:txBody>
                    <a:bodyPr/>
                    <a:lstStyle/>
                    <a:p>
                      <a:r>
                        <a:rPr kumimoji="1" lang="ja-JP" altLang="en-US">
                          <a:solidFill>
                            <a:schemeClr val="bg1">
                              <a:lumMod val="75000"/>
                            </a:schemeClr>
                          </a:solidFill>
                          <a:latin typeface="Meiryo UI"/>
                          <a:ea typeface="Meiryo UI"/>
                        </a:rPr>
                        <a:t>研修企画担当者、がん診療連携拠点病院に指定されている病院から</a:t>
                      </a:r>
                      <a:r>
                        <a:rPr kumimoji="1" lang="en-US" altLang="ja-JP">
                          <a:solidFill>
                            <a:schemeClr val="bg1">
                              <a:lumMod val="75000"/>
                            </a:schemeClr>
                          </a:solidFill>
                          <a:latin typeface="Meiryo UI"/>
                          <a:ea typeface="Meiryo UI"/>
                        </a:rPr>
                        <a:t>1</a:t>
                      </a:r>
                      <a:r>
                        <a:rPr kumimoji="1" lang="ja-JP" altLang="en-US">
                          <a:solidFill>
                            <a:schemeClr val="bg1">
                              <a:lumMod val="75000"/>
                            </a:schemeClr>
                          </a:solidFill>
                          <a:latin typeface="Meiryo UI"/>
                          <a:ea typeface="Meiryo UI"/>
                        </a:rPr>
                        <a:t>名ずつ選出</a:t>
                      </a:r>
                      <a:r>
                        <a:rPr lang="ja-JP" altLang="en-US">
                          <a:solidFill>
                            <a:schemeClr val="bg1">
                              <a:lumMod val="75000"/>
                            </a:schemeClr>
                          </a:solidFill>
                          <a:latin typeface="Meiryo UI"/>
                          <a:ea typeface="Meiryo UI"/>
                        </a:rPr>
                        <a:t>、計６人</a:t>
                      </a:r>
                      <a:endParaRPr kumimoji="1" lang="ja-JP" altLang="en-US">
                        <a:solidFill>
                          <a:schemeClr val="bg1">
                            <a:lumMod val="75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52345218"/>
                  </a:ext>
                </a:extLst>
              </a:tr>
              <a:tr h="1808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solidFill>
                            <a:schemeClr val="tx1"/>
                          </a:solidFill>
                          <a:latin typeface="Meiryo UI" panose="020B0604030504040204" pitchFamily="50" charset="-128"/>
                          <a:ea typeface="Meiryo UI" panose="020B0604030504040204" pitchFamily="50" charset="-128"/>
                        </a:rPr>
                        <a:t>対象</a:t>
                      </a:r>
                      <a:endParaRPr lang="en-US" altLang="ja-JP">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a:solidFill>
                            <a:schemeClr val="bg1">
                              <a:lumMod val="75000"/>
                            </a:schemeClr>
                          </a:solidFill>
                          <a:latin typeface="Meiryo UI"/>
                          <a:ea typeface="Meiryo UI"/>
                        </a:rPr>
                        <a:t>定員4</a:t>
                      </a:r>
                      <a:r>
                        <a:rPr lang="en-US" altLang="ja-JP" sz="1800">
                          <a:solidFill>
                            <a:schemeClr val="bg1">
                              <a:lumMod val="75000"/>
                            </a:schemeClr>
                          </a:solidFill>
                          <a:latin typeface="Meiryo UI"/>
                          <a:ea typeface="Meiryo UI"/>
                        </a:rPr>
                        <a:t>0</a:t>
                      </a:r>
                      <a:r>
                        <a:rPr lang="ja-JP" altLang="en-US" sz="1800">
                          <a:solidFill>
                            <a:schemeClr val="bg1">
                              <a:lumMod val="75000"/>
                            </a:schemeClr>
                          </a:solidFill>
                          <a:latin typeface="Meiryo UI"/>
                          <a:ea typeface="Meiryo UI"/>
                        </a:rPr>
                        <a:t>名</a:t>
                      </a:r>
                      <a:r>
                        <a:rPr lang="ja-JP" altLang="en-US" sz="1400">
                          <a:solidFill>
                            <a:schemeClr val="bg1">
                              <a:lumMod val="75000"/>
                            </a:schemeClr>
                          </a:solidFill>
                        </a:rPr>
                        <a:t>（安定した通信環境、集中できる個室、カメラ・マイク付き</a:t>
                      </a:r>
                      <a:r>
                        <a:rPr lang="en-US" altLang="ja-JP" sz="1400">
                          <a:solidFill>
                            <a:schemeClr val="bg1">
                              <a:lumMod val="75000"/>
                            </a:schemeClr>
                          </a:solidFill>
                        </a:rPr>
                        <a:t>PC</a:t>
                      </a:r>
                      <a:r>
                        <a:rPr lang="ja-JP" altLang="en-US" sz="1400">
                          <a:solidFill>
                            <a:schemeClr val="bg1">
                              <a:lumMod val="75000"/>
                            </a:schemeClr>
                          </a:solidFill>
                        </a:rPr>
                        <a:t>もしくはタブレットが準備できる者）</a:t>
                      </a:r>
                      <a:endParaRPr lang="en-US" altLang="ja-JP" sz="1400">
                        <a:solidFill>
                          <a:schemeClr val="bg1">
                            <a:lumMod val="75000"/>
                          </a:schemeClr>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a:solidFill>
                            <a:schemeClr val="bg1">
                              <a:lumMod val="75000"/>
                            </a:schemeClr>
                          </a:solidFill>
                        </a:rPr>
                        <a:t>がん相談に携わる県内外の相談員</a:t>
                      </a:r>
                      <a:endParaRPr lang="en-US" altLang="ja-JP">
                        <a:solidFill>
                          <a:schemeClr val="bg1">
                            <a:lumMod val="75000"/>
                          </a:schemeClr>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a:solidFill>
                            <a:schemeClr val="bg1">
                              <a:lumMod val="75000"/>
                            </a:schemeClr>
                          </a:solidFill>
                        </a:rPr>
                        <a:t>基礎研修（</a:t>
                      </a:r>
                      <a:r>
                        <a:rPr lang="en-US" altLang="ja-JP">
                          <a:solidFill>
                            <a:schemeClr val="bg1">
                              <a:lumMod val="75000"/>
                            </a:schemeClr>
                          </a:solidFill>
                        </a:rPr>
                        <a:t>1</a:t>
                      </a:r>
                      <a:r>
                        <a:rPr lang="ja-JP" altLang="en-US">
                          <a:solidFill>
                            <a:schemeClr val="bg1">
                              <a:lumMod val="75000"/>
                            </a:schemeClr>
                          </a:solidFill>
                        </a:rPr>
                        <a:t>）</a:t>
                      </a:r>
                      <a:r>
                        <a:rPr lang="en-US" altLang="ja-JP">
                          <a:solidFill>
                            <a:schemeClr val="bg1">
                              <a:lumMod val="75000"/>
                            </a:schemeClr>
                          </a:solidFill>
                        </a:rPr>
                        <a:t>(2</a:t>
                      </a:r>
                      <a:r>
                        <a:rPr lang="ja-JP" altLang="en-US">
                          <a:solidFill>
                            <a:schemeClr val="bg1">
                              <a:lumMod val="75000"/>
                            </a:schemeClr>
                          </a:solidFill>
                        </a:rPr>
                        <a:t>）を修了した者が望ましい</a:t>
                      </a:r>
                      <a:endParaRPr lang="en-US" altLang="ja-JP">
                        <a:solidFill>
                          <a:schemeClr val="bg1">
                            <a:lumMod val="75000"/>
                          </a:schemeClr>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a:solidFill>
                            <a:schemeClr val="bg1">
                              <a:lumMod val="75000"/>
                            </a:schemeClr>
                          </a:solidFill>
                        </a:rPr>
                        <a:t>応募者数によっては、基礎研修未受講でも受け入れる</a:t>
                      </a:r>
                      <a:endParaRPr lang="en-US" altLang="ja-JP">
                        <a:solidFill>
                          <a:schemeClr val="bg1">
                            <a:lumMod val="75000"/>
                          </a:schemeClr>
                        </a:solidFill>
                      </a:endParaRPr>
                    </a:p>
                  </a:txBody>
                  <a:tcPr/>
                </a:tc>
                <a:extLst>
                  <a:ext uri="{0D108BD9-81ED-4DB2-BD59-A6C34878D82A}">
                    <a16:rowId xmlns:a16="http://schemas.microsoft.com/office/drawing/2014/main" val="10007"/>
                  </a:ext>
                </a:extLst>
              </a:tr>
              <a:tr h="614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latin typeface="Meiryo UI" panose="020B0604030504040204" pitchFamily="50" charset="-128"/>
                          <a:ea typeface="Meiryo UI" panose="020B0604030504040204" pitchFamily="50" charset="-128"/>
                        </a:rPr>
                        <a:t>募集・広報</a:t>
                      </a:r>
                    </a:p>
                  </a:txBody>
                  <a:tcPr/>
                </a:tc>
                <a:tc>
                  <a:txBody>
                    <a:bodyPr/>
                    <a:lstStyle/>
                    <a:p>
                      <a:r>
                        <a:rPr kumimoji="1" lang="ja-JP" altLang="en-US">
                          <a:solidFill>
                            <a:schemeClr val="bg1">
                              <a:lumMod val="75000"/>
                            </a:schemeClr>
                          </a:solidFill>
                          <a:latin typeface="Meiryo UI"/>
                          <a:ea typeface="Meiryo UI"/>
                        </a:rPr>
                        <a:t>県内メーリングリスト、ちらし、</a:t>
                      </a:r>
                      <a:r>
                        <a:rPr kumimoji="1" lang="en-US" altLang="ja-JP" err="1">
                          <a:solidFill>
                            <a:schemeClr val="bg1">
                              <a:lumMod val="75000"/>
                            </a:schemeClr>
                          </a:solidFill>
                          <a:latin typeface="Meiryo UI"/>
                          <a:ea typeface="Meiryo UI"/>
                        </a:rPr>
                        <a:t>Kyoten-CISC</a:t>
                      </a:r>
                      <a:r>
                        <a:rPr lang="en-US" altLang="ja-JP" err="1">
                          <a:solidFill>
                            <a:schemeClr val="bg1">
                              <a:lumMod val="75000"/>
                            </a:schemeClr>
                          </a:solidFill>
                          <a:latin typeface="Meiryo UI"/>
                          <a:ea typeface="Meiryo UI"/>
                        </a:rPr>
                        <a:t>のメーリングリスト</a:t>
                      </a:r>
                      <a:r>
                        <a:rPr kumimoji="1" lang="ja-JP" altLang="en-US">
                          <a:solidFill>
                            <a:schemeClr val="bg1">
                              <a:lumMod val="75000"/>
                            </a:schemeClr>
                          </a:solidFill>
                          <a:latin typeface="Meiryo UI"/>
                          <a:ea typeface="Meiryo UI"/>
                        </a:rPr>
                        <a:t>を活用</a:t>
                      </a:r>
                    </a:p>
                  </a:txBody>
                  <a:tcPr/>
                </a:tc>
                <a:extLst>
                  <a:ext uri="{0D108BD9-81ED-4DB2-BD59-A6C34878D82A}">
                    <a16:rowId xmlns:a16="http://schemas.microsoft.com/office/drawing/2014/main" val="908256875"/>
                  </a:ext>
                </a:extLst>
              </a:tr>
            </a:tbl>
          </a:graphicData>
        </a:graphic>
      </p:graphicFrame>
      <p:sp>
        <p:nvSpPr>
          <p:cNvPr id="3" name="スライド番号プレースホルダー 2">
            <a:extLst>
              <a:ext uri="{FF2B5EF4-FFF2-40B4-BE49-F238E27FC236}">
                <a16:creationId xmlns:a16="http://schemas.microsoft.com/office/drawing/2014/main" id="{0BB0E178-9C63-486E-B3CC-B204638C1194}"/>
              </a:ext>
            </a:extLst>
          </p:cNvPr>
          <p:cNvSpPr>
            <a:spLocks noGrp="1"/>
          </p:cNvSpPr>
          <p:nvPr>
            <p:ph type="sldNum" sz="quarter" idx="12"/>
          </p:nvPr>
        </p:nvSpPr>
        <p:spPr/>
        <p:txBody>
          <a:bodyPr/>
          <a:lstStyle/>
          <a:p>
            <a:fld id="{AA9FFE5E-7325-4495-8E4E-1EE4187D59B3}" type="slidenum">
              <a:rPr lang="ja-JP" altLang="en-US" smtClean="0"/>
              <a:pPr/>
              <a:t>11</a:t>
            </a:fld>
            <a:endParaRPr lang="ja-JP" altLang="en-US"/>
          </a:p>
        </p:txBody>
      </p:sp>
      <p:sp>
        <p:nvSpPr>
          <p:cNvPr id="5" name="テキスト ボックス 4">
            <a:extLst>
              <a:ext uri="{FF2B5EF4-FFF2-40B4-BE49-F238E27FC236}">
                <a16:creationId xmlns:a16="http://schemas.microsoft.com/office/drawing/2014/main" id="{8F54067C-0DAB-4058-8070-F79B71D14EDC}"/>
              </a:ext>
            </a:extLst>
          </p:cNvPr>
          <p:cNvSpPr txBox="1"/>
          <p:nvPr/>
        </p:nvSpPr>
        <p:spPr>
          <a:xfrm>
            <a:off x="7701092" y="377791"/>
            <a:ext cx="4119119"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FF0066"/>
                </a:solidFill>
                <a:latin typeface="Meiryo UI" panose="020B0604030504040204" pitchFamily="50" charset="-128"/>
                <a:ea typeface="Meiryo UI" panose="020B0604030504040204" pitchFamily="50" charset="-128"/>
              </a:rPr>
              <a:t>暫定的でもご記入ください</a:t>
            </a:r>
            <a:endParaRPr lang="en-US" altLang="ja-JP" b="1">
              <a:solidFill>
                <a:srgbClr val="FF0066"/>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89661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プログラム</a:t>
            </a:r>
            <a:endParaRPr kumimoji="1" lang="ja-JP" altLang="en-US"/>
          </a:p>
        </p:txBody>
      </p:sp>
      <p:sp>
        <p:nvSpPr>
          <p:cNvPr id="3" name="スライド番号プレースホルダー 2">
            <a:extLst>
              <a:ext uri="{FF2B5EF4-FFF2-40B4-BE49-F238E27FC236}">
                <a16:creationId xmlns:a16="http://schemas.microsoft.com/office/drawing/2014/main" id="{40ABAFB3-2C01-47E9-95F5-8049BBEC7421}"/>
              </a:ext>
            </a:extLst>
          </p:cNvPr>
          <p:cNvSpPr>
            <a:spLocks noGrp="1"/>
          </p:cNvSpPr>
          <p:nvPr>
            <p:ph type="sldNum" sz="quarter" idx="12"/>
          </p:nvPr>
        </p:nvSpPr>
        <p:spPr/>
        <p:txBody>
          <a:bodyPr/>
          <a:lstStyle/>
          <a:p>
            <a:fld id="{AA9FFE5E-7325-4495-8E4E-1EE4187D59B3}" type="slidenum">
              <a:rPr lang="ja-JP" altLang="en-US" smtClean="0"/>
              <a:pPr/>
              <a:t>12</a:t>
            </a:fld>
            <a:endParaRPr lang="ja-JP" altLang="en-US"/>
          </a:p>
        </p:txBody>
      </p:sp>
      <p:sp>
        <p:nvSpPr>
          <p:cNvPr id="6" name="テキスト ボックス 5">
            <a:extLst>
              <a:ext uri="{FF2B5EF4-FFF2-40B4-BE49-F238E27FC236}">
                <a16:creationId xmlns:a16="http://schemas.microsoft.com/office/drawing/2014/main" id="{48EA70F4-6F2B-4EE1-8AAF-0DC61035A012}"/>
              </a:ext>
            </a:extLst>
          </p:cNvPr>
          <p:cNvSpPr txBox="1"/>
          <p:nvPr/>
        </p:nvSpPr>
        <p:spPr>
          <a:xfrm>
            <a:off x="7701092" y="377791"/>
            <a:ext cx="4119119"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FF0066"/>
                </a:solidFill>
                <a:latin typeface="Meiryo UI" panose="020B0604030504040204" pitchFamily="50" charset="-128"/>
                <a:ea typeface="Meiryo UI" panose="020B0604030504040204" pitchFamily="50" charset="-128"/>
              </a:rPr>
              <a:t>暫定的でもご記入ください</a:t>
            </a:r>
            <a:endParaRPr lang="en-US" altLang="ja-JP" b="1">
              <a:solidFill>
                <a:srgbClr val="FF0066"/>
              </a:solidFill>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4406668A-4CDB-402E-A9AD-5C4FEC1D32F9}"/>
              </a:ext>
            </a:extLst>
          </p:cNvPr>
          <p:cNvGraphicFramePr>
            <a:graphicFrameLocks noGrp="1"/>
          </p:cNvGraphicFramePr>
          <p:nvPr>
            <p:extLst>
              <p:ext uri="{D42A27DB-BD31-4B8C-83A1-F6EECF244321}">
                <p14:modId xmlns:p14="http://schemas.microsoft.com/office/powerpoint/2010/main" val="1045630489"/>
              </p:ext>
            </p:extLst>
          </p:nvPr>
        </p:nvGraphicFramePr>
        <p:xfrm>
          <a:off x="1603255" y="1505258"/>
          <a:ext cx="8661400" cy="4924281"/>
        </p:xfrm>
        <a:graphic>
          <a:graphicData uri="http://schemas.openxmlformats.org/drawingml/2006/table">
            <a:tbl>
              <a:tblPr firstRow="1" bandRow="1">
                <a:tableStyleId>{F5AB1C69-6EDB-4FF4-983F-18BD219EF322}</a:tableStyleId>
              </a:tblPr>
              <a:tblGrid>
                <a:gridCol w="1298931">
                  <a:extLst>
                    <a:ext uri="{9D8B030D-6E8A-4147-A177-3AD203B41FA5}">
                      <a16:colId xmlns:a16="http://schemas.microsoft.com/office/drawing/2014/main" val="20000"/>
                    </a:ext>
                  </a:extLst>
                </a:gridCol>
                <a:gridCol w="1046558">
                  <a:extLst>
                    <a:ext uri="{9D8B030D-6E8A-4147-A177-3AD203B41FA5}">
                      <a16:colId xmlns:a16="http://schemas.microsoft.com/office/drawing/2014/main" val="20001"/>
                    </a:ext>
                  </a:extLst>
                </a:gridCol>
                <a:gridCol w="6315911">
                  <a:extLst>
                    <a:ext uri="{9D8B030D-6E8A-4147-A177-3AD203B41FA5}">
                      <a16:colId xmlns:a16="http://schemas.microsoft.com/office/drawing/2014/main" val="20002"/>
                    </a:ext>
                  </a:extLst>
                </a:gridCol>
              </a:tblGrid>
              <a:tr h="373455">
                <a:tc>
                  <a:txBody>
                    <a:bodyPr/>
                    <a:lstStyle/>
                    <a:p>
                      <a:pPr algn="ctr"/>
                      <a:r>
                        <a:rPr kumimoji="1" lang="ja-JP" altLang="en-US" sz="1400" b="0">
                          <a:latin typeface="Meiryo UI" panose="020B0604030504040204" pitchFamily="50" charset="-128"/>
                          <a:ea typeface="Meiryo UI" panose="020B0604030504040204" pitchFamily="50" charset="-128"/>
                          <a:cs typeface="Meiryo UI" panose="020B0604030504040204" pitchFamily="50" charset="-128"/>
                        </a:rPr>
                        <a:t>開始時刻</a:t>
                      </a:r>
                    </a:p>
                  </a:txBody>
                  <a:tcPr/>
                </a:tc>
                <a:tc>
                  <a:txBody>
                    <a:bodyPr/>
                    <a:lstStyle/>
                    <a:p>
                      <a:pPr algn="ctr"/>
                      <a:r>
                        <a:rPr kumimoji="1" lang="ja-JP" altLang="en-US" sz="1400" b="0">
                          <a:latin typeface="Meiryo UI" panose="020B0604030504040204" pitchFamily="50" charset="-128"/>
                          <a:ea typeface="Meiryo UI" panose="020B0604030504040204" pitchFamily="50" charset="-128"/>
                          <a:cs typeface="Meiryo UI" panose="020B0604030504040204" pitchFamily="50" charset="-128"/>
                        </a:rPr>
                        <a:t>所要時間</a:t>
                      </a:r>
                      <a:endParaRPr kumimoji="1" lang="en-US" altLang="ja-JP" sz="1400" b="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a:latin typeface="Meiryo UI" panose="020B0604030504040204" pitchFamily="50" charset="-128"/>
                          <a:ea typeface="Meiryo UI" panose="020B0604030504040204" pitchFamily="50" charset="-128"/>
                          <a:cs typeface="Meiryo UI" panose="020B0604030504040204" pitchFamily="50" charset="-128"/>
                        </a:rPr>
                        <a:t>プログラム内容</a:t>
                      </a:r>
                    </a:p>
                  </a:txBody>
                  <a:tcPr/>
                </a:tc>
                <a:extLst>
                  <a:ext uri="{0D108BD9-81ED-4DB2-BD59-A6C34878D82A}">
                    <a16:rowId xmlns:a16="http://schemas.microsoft.com/office/drawing/2014/main" val="10000"/>
                  </a:ext>
                </a:extLst>
              </a:tr>
              <a:tr h="376954">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13:00</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l"/>
                      <a:r>
                        <a:rPr kumimoji="1" lang="en-US"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10</a:t>
                      </a: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分</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オリエンテーション、</a:t>
                      </a: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挨拶、スタッフ紹介</a:t>
                      </a:r>
                      <a:endParaRPr kumimoji="1" lang="en-US"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endParaRPr>
                    </a:p>
                    <a:p>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研修目的・学習目標の共有、タイムスケジュールの確認</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3"/>
                  </a:ext>
                </a:extLst>
              </a:tr>
              <a:tr h="376954">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13:10</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講義「がん相談対応評価表の目的・意義・ルールを理解する」</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4"/>
                  </a:ext>
                </a:extLst>
              </a:tr>
              <a:tr h="376954">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13:40</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10</a:t>
                      </a:r>
                      <a:r>
                        <a:rPr lang="ja-JP" altLang="en-US" sz="1600" b="0" i="0" u="none" strike="noStrike">
                          <a:solidFill>
                            <a:schemeClr val="bg1">
                              <a:lumMod val="65000"/>
                            </a:schemeClr>
                          </a:solidFill>
                          <a:effectLst/>
                          <a:ea typeface="Meiryo UI" panose="020B0604030504040204" pitchFamily="50" charset="-128"/>
                        </a:rPr>
                        <a:t>分</a:t>
                      </a:r>
                      <a:endParaRPr lang="ja-JP" altLang="en-US" sz="1500" b="0" i="0">
                        <a:solidFill>
                          <a:schemeClr val="bg1">
                            <a:lumMod val="65000"/>
                          </a:schemeClr>
                        </a:solidFill>
                        <a:effectLst/>
                      </a:endParaRPr>
                    </a:p>
                  </a:txBody>
                  <a:tcPr/>
                </a:tc>
                <a:tc>
                  <a:txBody>
                    <a:bodyPr/>
                    <a:lstStyle/>
                    <a:p>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アイスブレイク</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　　</a:t>
                      </a:r>
                      <a:endParaRPr kumimoji="1" lang="en-US"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endParaRPr>
                    </a:p>
                    <a:p>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自己紹介</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・役割決め</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5"/>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13:50</a:t>
                      </a:r>
                      <a:endParaRPr lang="en-US" altLang="ja-JP" sz="1400" b="0" i="0">
                        <a:solidFill>
                          <a:schemeClr val="bg1">
                            <a:lumMod val="65000"/>
                          </a:schemeClr>
                        </a:solidFill>
                        <a:effectLst/>
                      </a:endParaRPr>
                    </a:p>
                  </a:txBody>
                  <a:tcPr/>
                </a:tc>
                <a:tc>
                  <a:txBody>
                    <a:bodyPr/>
                    <a:lstStyle/>
                    <a:p>
                      <a:pPr algn="l"/>
                      <a:r>
                        <a:rPr kumimoji="1" lang="en-US"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75</a:t>
                      </a: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分</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グループ討議①</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　</a:t>
                      </a:r>
                      <a:r>
                        <a:rPr kumimoji="1" lang="ja-JP" altLang="en-US" sz="1600" kern="100">
                          <a:solidFill>
                            <a:schemeClr val="bg1">
                              <a:lumMod val="65000"/>
                            </a:schemeClr>
                          </a:solidFill>
                          <a:effectLst/>
                          <a:latin typeface="Meiryo UI" panose="020B0604030504040204" pitchFamily="50" charset="-128"/>
                          <a:ea typeface="Meiryo UI" panose="020B0604030504040204" pitchFamily="50" charset="-128"/>
                          <a:cs typeface="Meiryo UI" panose="020B0604030504040204" pitchFamily="50" charset="-128"/>
                        </a:rPr>
                        <a:t>事前課題の評価表を用いた討議</a:t>
                      </a:r>
                      <a:endParaRPr kumimoji="1" lang="en-US" altLang="ja-JP" sz="1600" u="none">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6"/>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15:05</a:t>
                      </a:r>
                      <a:endParaRPr lang="en-US" altLang="ja-JP" sz="1400" b="0" i="0">
                        <a:solidFill>
                          <a:schemeClr val="bg1">
                            <a:lumMod val="65000"/>
                          </a:schemeClr>
                        </a:solidFill>
                        <a:effectLst/>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休憩</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7"/>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15:15</a:t>
                      </a:r>
                      <a:endParaRPr lang="en-US" altLang="ja-JP" sz="1400" b="0" i="0">
                        <a:solidFill>
                          <a:schemeClr val="bg1">
                            <a:lumMod val="65000"/>
                          </a:schemeClr>
                        </a:solidFill>
                        <a:effectLst/>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全体共有</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①</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8"/>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15:35</a:t>
                      </a:r>
                      <a:endParaRPr lang="en-US" altLang="ja-JP" sz="1400" b="0" i="0">
                        <a:solidFill>
                          <a:schemeClr val="bg1">
                            <a:lumMod val="65000"/>
                          </a:schemeClr>
                        </a:solidFill>
                        <a:effectLst/>
                      </a:endParaRPr>
                    </a:p>
                  </a:txBody>
                  <a:tcPr/>
                </a:tc>
                <a:tc>
                  <a:txBody>
                    <a:bodyPr/>
                    <a:lstStyle/>
                    <a:p>
                      <a:pPr algn="l"/>
                      <a:r>
                        <a:rPr kumimoji="1" lang="en-US"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25</a:t>
                      </a: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分</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【講義】「今だからこそ『がん相談支援の質』を考える」</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09"/>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16:00</a:t>
                      </a:r>
                      <a:endParaRPr lang="en-US" altLang="ja-JP" sz="1400" b="0" i="0">
                        <a:solidFill>
                          <a:schemeClr val="bg1">
                            <a:lumMod val="65000"/>
                          </a:schemeClr>
                        </a:solidFill>
                        <a:effectLst/>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グループ討議②</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　</a:t>
                      </a:r>
                      <a:r>
                        <a:rPr lang="ja-JP" altLang="en-US" sz="1600" b="0" kern="100">
                          <a:solidFill>
                            <a:schemeClr val="bg1">
                              <a:lumMod val="65000"/>
                            </a:schemeClr>
                          </a:solidFill>
                          <a:effectLst/>
                          <a:latin typeface="Meiryo UI" panose="020B0604030504040204" pitchFamily="50" charset="-128"/>
                          <a:ea typeface="Meiryo UI" panose="020B0604030504040204" pitchFamily="50" charset="-128"/>
                          <a:cs typeface="Meiryo UI" panose="020B0604030504040204" pitchFamily="50" charset="-128"/>
                        </a:rPr>
                        <a:t>施設で「相談対応の質保証」を行なうために</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10"/>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16:20</a:t>
                      </a:r>
                      <a:endParaRPr lang="en-US" altLang="ja-JP" sz="1400" b="0" i="0">
                        <a:solidFill>
                          <a:schemeClr val="bg1">
                            <a:lumMod val="65000"/>
                          </a:schemeClr>
                        </a:solidFill>
                        <a:effectLst/>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20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600" b="0" kern="1200">
                          <a:solidFill>
                            <a:schemeClr val="bg1">
                              <a:lumMod val="65000"/>
                            </a:schemeClr>
                          </a:solidFill>
                          <a:effectLst/>
                          <a:latin typeface="Meiryo UI" panose="020B0604030504040204" pitchFamily="50" charset="-128"/>
                          <a:ea typeface="Meiryo UI" panose="020B0604030504040204" pitchFamily="50" charset="-128"/>
                          <a:cs typeface="+mn-cs"/>
                        </a:rPr>
                        <a:t>全体共有</a:t>
                      </a:r>
                      <a:r>
                        <a:rPr kumimoji="1" lang="ja-JP" altLang="en-US" sz="1600" b="0" kern="1200">
                          <a:solidFill>
                            <a:schemeClr val="bg1">
                              <a:lumMod val="65000"/>
                            </a:schemeClr>
                          </a:solidFill>
                          <a:effectLst/>
                          <a:latin typeface="Meiryo UI" panose="020B0604030504040204" pitchFamily="50" charset="-128"/>
                          <a:ea typeface="Meiryo UI" panose="020B0604030504040204" pitchFamily="50" charset="-128"/>
                          <a:cs typeface="+mn-cs"/>
                        </a:rPr>
                        <a:t>②</a:t>
                      </a:r>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extLst>
                  <a:ext uri="{0D108BD9-81ED-4DB2-BD59-A6C34878D82A}">
                    <a16:rowId xmlns:a16="http://schemas.microsoft.com/office/drawing/2014/main" val="10011"/>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16:40</a:t>
                      </a:r>
                      <a:endParaRPr lang="en-US" altLang="ja-JP" sz="1400" b="0" i="0">
                        <a:solidFill>
                          <a:schemeClr val="bg1">
                            <a:lumMod val="65000"/>
                          </a:schemeClr>
                        </a:solidFill>
                        <a:effectLst/>
                      </a:endParaRPr>
                    </a:p>
                  </a:txBody>
                  <a:tcPr/>
                </a:tc>
                <a:tc>
                  <a:txBody>
                    <a:bodyPr/>
                    <a:lstStyle/>
                    <a:p>
                      <a:pPr algn="l"/>
                      <a:r>
                        <a:rPr kumimoji="1" lang="en-US" altLang="ja-JP"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分</a:t>
                      </a:r>
                    </a:p>
                  </a:txBody>
                  <a:tcPr/>
                </a:tc>
                <a:tc>
                  <a:txBody>
                    <a:bodyPr/>
                    <a:lstStyle/>
                    <a:p>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まとめ、</a:t>
                      </a:r>
                      <a:r>
                        <a:rPr kumimoji="1" lang="ja-JP" altLang="en-US" sz="1600" b="0" u="sng">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オンラインアンケート案内、受講証のメール送信案内、</a:t>
                      </a:r>
                    </a:p>
                  </a:txBody>
                  <a:tcPr/>
                </a:tc>
                <a:extLst>
                  <a:ext uri="{0D108BD9-81ED-4DB2-BD59-A6C34878D82A}">
                    <a16:rowId xmlns:a16="http://schemas.microsoft.com/office/drawing/2014/main" val="10012"/>
                  </a:ext>
                </a:extLst>
              </a:tr>
              <a:tr h="376954">
                <a:tc>
                  <a:txBody>
                    <a:bodyPr/>
                    <a:lstStyle/>
                    <a:p>
                      <a:pPr algn="l" fontAlgn="base"/>
                      <a:r>
                        <a:rPr lang="en-US" altLang="ja-JP" sz="1600" b="0" i="0" u="none" strike="noStrike">
                          <a:solidFill>
                            <a:schemeClr val="bg1">
                              <a:lumMod val="65000"/>
                            </a:schemeClr>
                          </a:solidFill>
                          <a:effectLst/>
                          <a:latin typeface="Meiryo UI" panose="020B0604030504040204" pitchFamily="50" charset="-128"/>
                        </a:rPr>
                        <a:t>17:00</a:t>
                      </a:r>
                      <a:endParaRPr lang="en-US" altLang="ja-JP" sz="1400" b="0" i="0">
                        <a:solidFill>
                          <a:schemeClr val="bg1">
                            <a:lumMod val="65000"/>
                          </a:schemeClr>
                        </a:solidFill>
                        <a:effectLst/>
                      </a:endParaRPr>
                    </a:p>
                  </a:txBody>
                  <a:tcPr/>
                </a:tc>
                <a:tc>
                  <a:txBody>
                    <a:bodyPr/>
                    <a:lstStyle/>
                    <a:p>
                      <a:pPr algn="l"/>
                      <a:endPar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600" b="0">
                          <a:solidFill>
                            <a:schemeClr val="bg1">
                              <a:lumMod val="65000"/>
                            </a:schemeClr>
                          </a:solidFill>
                          <a:latin typeface="Meiryo UI" panose="020B0604030504040204" pitchFamily="50" charset="-128"/>
                          <a:ea typeface="Meiryo UI" panose="020B0604030504040204" pitchFamily="50" charset="-128"/>
                          <a:cs typeface="Meiryo UI" panose="020B0604030504040204" pitchFamily="50" charset="-128"/>
                        </a:rPr>
                        <a:t>研修終了、その後ファシリテーター打ち合わせ</a:t>
                      </a:r>
                    </a:p>
                  </a:txBody>
                  <a:tcPr/>
                </a:tc>
                <a:extLst>
                  <a:ext uri="{0D108BD9-81ED-4DB2-BD59-A6C34878D82A}">
                    <a16:rowId xmlns:a16="http://schemas.microsoft.com/office/drawing/2014/main" val="10013"/>
                  </a:ext>
                </a:extLst>
              </a:tr>
            </a:tbl>
          </a:graphicData>
        </a:graphic>
      </p:graphicFrame>
      <p:sp>
        <p:nvSpPr>
          <p:cNvPr id="5" name="Rectangle 1">
            <a:extLst>
              <a:ext uri="{FF2B5EF4-FFF2-40B4-BE49-F238E27FC236}">
                <a16:creationId xmlns:a16="http://schemas.microsoft.com/office/drawing/2014/main" id="{3B802D6D-B8EA-4A31-93C0-567286F1C51C}"/>
              </a:ext>
            </a:extLst>
          </p:cNvPr>
          <p:cNvSpPr>
            <a:spLocks noChangeArrowheads="1"/>
          </p:cNvSpPr>
          <p:nvPr/>
        </p:nvSpPr>
        <p:spPr bwMode="auto">
          <a:xfrm>
            <a:off x="2490788" y="16684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a:ln>
                  <a:noFill/>
                </a:ln>
                <a:solidFill>
                  <a:srgbClr val="000000"/>
                </a:solidFill>
                <a:effectLst/>
                <a:latin typeface="メイリオ" panose="020B0604030504040204" pitchFamily="50" charset="-128"/>
                <a:ea typeface="メイリオ" panose="020B0604030504040204" pitchFamily="50" charset="-128"/>
              </a:rPr>
              <a:t> </a:t>
            </a:r>
            <a:endParaRPr kumimoji="0" lang="ja-JP" altLang="ja-JP"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9107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a:t>研修の詳細</a:t>
            </a:r>
            <a:endParaRPr kumimoji="1" lang="ja-JP" altLang="en-US"/>
          </a:p>
        </p:txBody>
      </p:sp>
      <p:sp>
        <p:nvSpPr>
          <p:cNvPr id="3" name="コンテンツ プレースホルダー 2"/>
          <p:cNvSpPr>
            <a:spLocks noGrp="1"/>
          </p:cNvSpPr>
          <p:nvPr>
            <p:ph idx="1"/>
          </p:nvPr>
        </p:nvSpPr>
        <p:spPr/>
        <p:txBody>
          <a:bodyPr/>
          <a:lstStyle/>
          <a:p>
            <a:pPr lvl="0"/>
            <a:endParaRPr kumimoji="1" lang="en-US" altLang="ja-JP"/>
          </a:p>
          <a:p>
            <a:endParaRPr lang="en-US" altLang="ja-JP"/>
          </a:p>
        </p:txBody>
      </p:sp>
      <p:sp>
        <p:nvSpPr>
          <p:cNvPr id="4" name="スライド番号プレースホルダー 3">
            <a:extLst>
              <a:ext uri="{FF2B5EF4-FFF2-40B4-BE49-F238E27FC236}">
                <a16:creationId xmlns:a16="http://schemas.microsoft.com/office/drawing/2014/main" id="{D146062A-B830-465C-9F62-327062DA490E}"/>
              </a:ext>
            </a:extLst>
          </p:cNvPr>
          <p:cNvSpPr>
            <a:spLocks noGrp="1"/>
          </p:cNvSpPr>
          <p:nvPr>
            <p:ph type="sldNum" sz="quarter" idx="12"/>
          </p:nvPr>
        </p:nvSpPr>
        <p:spPr/>
        <p:txBody>
          <a:bodyPr/>
          <a:lstStyle/>
          <a:p>
            <a:fld id="{AA9FFE5E-7325-4495-8E4E-1EE4187D59B3}" type="slidenum">
              <a:rPr lang="ja-JP" altLang="en-US" smtClean="0"/>
              <a:pPr/>
              <a:t>13</a:t>
            </a:fld>
            <a:endParaRPr lang="ja-JP" altLang="en-US"/>
          </a:p>
        </p:txBody>
      </p:sp>
      <p:sp>
        <p:nvSpPr>
          <p:cNvPr id="8" name="テキスト ボックス 7">
            <a:extLst>
              <a:ext uri="{FF2B5EF4-FFF2-40B4-BE49-F238E27FC236}">
                <a16:creationId xmlns:a16="http://schemas.microsoft.com/office/drawing/2014/main" id="{2CA249CF-54EE-4E4D-BE2A-FCF98709BB2D}"/>
              </a:ext>
            </a:extLst>
          </p:cNvPr>
          <p:cNvSpPr txBox="1"/>
          <p:nvPr/>
        </p:nvSpPr>
        <p:spPr>
          <a:xfrm>
            <a:off x="7701092" y="377791"/>
            <a:ext cx="4119119"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FF0066"/>
                </a:solidFill>
                <a:latin typeface="Meiryo UI" panose="020B0604030504040204" pitchFamily="50" charset="-128"/>
                <a:ea typeface="Meiryo UI" panose="020B0604030504040204" pitchFamily="50" charset="-128"/>
              </a:rPr>
              <a:t>暫定的でもご記入ください</a:t>
            </a:r>
            <a:endParaRPr lang="en-US" altLang="ja-JP" b="1">
              <a:solidFill>
                <a:srgbClr val="FF0066"/>
              </a:solidFill>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5F49C11C-5E1C-4B02-B9B0-B0BA06FF2BCC}"/>
              </a:ext>
            </a:extLst>
          </p:cNvPr>
          <p:cNvGraphicFramePr>
            <a:graphicFrameLocks noGrp="1"/>
          </p:cNvGraphicFramePr>
          <p:nvPr>
            <p:extLst>
              <p:ext uri="{D42A27DB-BD31-4B8C-83A1-F6EECF244321}">
                <p14:modId xmlns:p14="http://schemas.microsoft.com/office/powerpoint/2010/main" val="3059201161"/>
              </p:ext>
            </p:extLst>
          </p:nvPr>
        </p:nvGraphicFramePr>
        <p:xfrm>
          <a:off x="535516" y="1165060"/>
          <a:ext cx="11077833" cy="5566801"/>
        </p:xfrm>
        <a:graphic>
          <a:graphicData uri="http://schemas.openxmlformats.org/drawingml/2006/table">
            <a:tbl>
              <a:tblPr firstRow="1" bandRow="1">
                <a:tableStyleId>{0505E3EF-67EA-436B-97B2-0124C06EBD24}</a:tableStyleId>
              </a:tblPr>
              <a:tblGrid>
                <a:gridCol w="11077833">
                  <a:extLst>
                    <a:ext uri="{9D8B030D-6E8A-4147-A177-3AD203B41FA5}">
                      <a16:colId xmlns:a16="http://schemas.microsoft.com/office/drawing/2014/main" val="3231111312"/>
                    </a:ext>
                  </a:extLst>
                </a:gridCol>
              </a:tblGrid>
              <a:tr h="8310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b="0">
                          <a:solidFill>
                            <a:schemeClr val="bg1">
                              <a:lumMod val="75000"/>
                            </a:schemeClr>
                          </a:solidFill>
                          <a:latin typeface="Meiryo UI"/>
                          <a:ea typeface="Meiryo UI"/>
                        </a:rPr>
                        <a:t>【</a:t>
                      </a:r>
                      <a:r>
                        <a:rPr lang="ja-JP" altLang="en-US" b="0">
                          <a:solidFill>
                            <a:schemeClr val="bg1">
                              <a:lumMod val="75000"/>
                            </a:schemeClr>
                          </a:solidFill>
                          <a:latin typeface="Meiryo UI"/>
                          <a:ea typeface="Meiryo UI"/>
                        </a:rPr>
                        <a:t>事前課題等</a:t>
                      </a:r>
                      <a:r>
                        <a:rPr lang="en-US" altLang="ja-JP" b="0">
                          <a:solidFill>
                            <a:schemeClr val="bg1">
                              <a:lumMod val="75000"/>
                            </a:schemeClr>
                          </a:solidFill>
                          <a:latin typeface="Meiryo UI"/>
                          <a:ea typeface="Meiryo U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solidFill>
                            <a:schemeClr val="bg1">
                              <a:lumMod val="75000"/>
                            </a:schemeClr>
                          </a:solidFill>
                          <a:latin typeface="Meiryo UI" panose="020B0604030504040204" pitchFamily="50" charset="-128"/>
                          <a:ea typeface="Meiryo UI" panose="020B0604030504040204" pitchFamily="50" charset="-128"/>
                        </a:rPr>
                        <a:t>基礎研修「相談対応の質保証」を受講してきてもらう</a:t>
                      </a:r>
                      <a:endParaRPr lang="en-US" altLang="ja-JP" b="0">
                        <a:solidFill>
                          <a:schemeClr val="bg1">
                            <a:lumMod val="7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solidFill>
                            <a:schemeClr val="bg1">
                              <a:lumMod val="75000"/>
                            </a:schemeClr>
                          </a:solidFill>
                          <a:latin typeface="Meiryo UI"/>
                          <a:ea typeface="Meiryo UI"/>
                        </a:rPr>
                        <a:t>がん対策研究所の相談事例教材を使用</a:t>
                      </a:r>
                      <a:r>
                        <a:rPr lang="en-US" altLang="ja-JP" b="0">
                          <a:solidFill>
                            <a:schemeClr val="bg1">
                              <a:lumMod val="75000"/>
                            </a:schemeClr>
                          </a:solidFill>
                          <a:latin typeface="Meiryo UI"/>
                          <a:ea typeface="Meiryo UI"/>
                        </a:rPr>
                        <a:t>.</a:t>
                      </a:r>
                      <a:r>
                        <a:rPr lang="ja-JP" altLang="en-US" b="0">
                          <a:solidFill>
                            <a:schemeClr val="bg1">
                              <a:lumMod val="75000"/>
                            </a:schemeClr>
                          </a:solidFill>
                          <a:latin typeface="Meiryo UI"/>
                          <a:ea typeface="Meiryo UI"/>
                        </a:rPr>
                        <a:t>受講決定時に使用方法をお知らせ</a:t>
                      </a:r>
                      <a:r>
                        <a:rPr lang="en-US" altLang="ja-JP" b="0">
                          <a:solidFill>
                            <a:schemeClr val="bg1">
                              <a:lumMod val="75000"/>
                            </a:schemeClr>
                          </a:solidFill>
                          <a:latin typeface="Meiryo UI"/>
                          <a:ea typeface="Meiryo U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solidFill>
                            <a:schemeClr val="bg1">
                              <a:lumMod val="75000"/>
                            </a:schemeClr>
                          </a:solidFill>
                          <a:latin typeface="Meiryo UI" panose="020B0604030504040204" pitchFamily="50" charset="-128"/>
                          <a:ea typeface="Meiryo UI" panose="020B0604030504040204" pitchFamily="50" charset="-128"/>
                        </a:rPr>
                        <a:t>・・・</a:t>
                      </a:r>
                      <a:endParaRPr lang="en-US" altLang="ja-JP" b="0">
                        <a:solidFill>
                          <a:schemeClr val="bg1">
                            <a:lumMod val="75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290270856"/>
                  </a:ext>
                </a:extLst>
              </a:tr>
              <a:tr h="26119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solidFill>
                            <a:schemeClr val="bg1">
                              <a:lumMod val="75000"/>
                            </a:schemeClr>
                          </a:solidFill>
                          <a:latin typeface="Meiryo UI"/>
                          <a:ea typeface="Meiryo UI"/>
                        </a:rPr>
                        <a:t>【</a:t>
                      </a:r>
                      <a:r>
                        <a:rPr lang="ja-JP" altLang="en-US">
                          <a:solidFill>
                            <a:schemeClr val="bg1">
                              <a:lumMod val="75000"/>
                            </a:schemeClr>
                          </a:solidFill>
                          <a:latin typeface="Meiryo UI"/>
                          <a:ea typeface="Meiryo UI"/>
                        </a:rPr>
                        <a:t>グループワーク等のテーマ、事前準備、事例、教材、進め方、ルールなど</a:t>
                      </a:r>
                      <a:r>
                        <a:rPr kumimoji="1" lang="en-US" altLang="ja-JP">
                          <a:solidFill>
                            <a:schemeClr val="bg1">
                              <a:lumMod val="75000"/>
                            </a:schemeClr>
                          </a:solidFill>
                          <a:latin typeface="Meiryo UI"/>
                          <a:ea typeface="Meiryo UI"/>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a:t>
                      </a:r>
                      <a:r>
                        <a:rPr kumimoji="1" lang="ja-JP" altLang="ja-JP" sz="1800" b="0" kern="1200">
                          <a:solidFill>
                            <a:schemeClr val="bg1">
                              <a:lumMod val="75000"/>
                            </a:schemeClr>
                          </a:solidFill>
                          <a:effectLst/>
                          <a:latin typeface="Meiryo UI" panose="020B0604030504040204" pitchFamily="50" charset="-128"/>
                          <a:ea typeface="Meiryo UI" panose="020B0604030504040204" pitchFamily="50" charset="-128"/>
                          <a:cs typeface="+mn-cs"/>
                        </a:rPr>
                        <a:t>グループ討議①</a:t>
                      </a: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　</a:t>
                      </a:r>
                      <a:r>
                        <a:rPr kumimoji="1" lang="ja-JP" altLang="en-US" sz="1800" kern="100">
                          <a:solidFill>
                            <a:schemeClr val="bg1">
                              <a:lumMod val="75000"/>
                            </a:schemeClr>
                          </a:solidFill>
                          <a:effectLst/>
                          <a:latin typeface="Meiryo UI" panose="020B0604030504040204" pitchFamily="50" charset="-128"/>
                          <a:ea typeface="Meiryo UI" panose="020B0604030504040204" pitchFamily="50" charset="-128"/>
                          <a:cs typeface="Meiryo UI" panose="020B0604030504040204" pitchFamily="50" charset="-128"/>
                        </a:rPr>
                        <a:t>事前課題の評価表を用いた討議</a:t>
                      </a:r>
                      <a:endParaRPr kumimoji="1" lang="en-US" altLang="ja-JP" sz="1800">
                        <a:solidFill>
                          <a:schemeClr val="bg1">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目的：グループ討議を通して気づきを得て、日々の対応を振り返り、対応の幅を広げる</a:t>
                      </a:r>
                      <a:endParaRPr kumimoji="1" lang="en-US" altLang="ja-JP" sz="1800" b="0" kern="1200">
                        <a:solidFill>
                          <a:schemeClr val="bg1">
                            <a:lumMod val="75000"/>
                          </a:schemeClr>
                        </a:solidFill>
                        <a:effectLst/>
                        <a:latin typeface="Meiryo UI" panose="020B0604030504040204" pitchFamily="50" charset="-128"/>
                        <a:ea typeface="Meiryo UI"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ファシリが司会進行、ファシリテーターマニュアルを利用、</a:t>
                      </a:r>
                      <a:r>
                        <a:rPr kumimoji="1" lang="ja-JP" altLang="en-US">
                          <a:solidFill>
                            <a:schemeClr val="bg1">
                              <a:lumMod val="75000"/>
                            </a:schemeClr>
                          </a:solidFill>
                          <a:latin typeface="Meiryo UI" panose="020B0604030504040204" pitchFamily="50" charset="-128"/>
                          <a:ea typeface="Meiryo UI" panose="020B0604030504040204" pitchFamily="50" charset="-128"/>
                        </a:rPr>
                        <a:t>（まとめや記録は不要）</a:t>
                      </a:r>
                      <a:endParaRPr kumimoji="1" lang="en-US" altLang="ja-JP">
                        <a:solidFill>
                          <a:schemeClr val="bg1">
                            <a:lumMod val="75000"/>
                          </a:schemeClr>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a:t>
                      </a:r>
                      <a:endParaRPr kumimoji="1" lang="en-US" altLang="ja-JP" sz="1800" b="0" kern="1200">
                        <a:solidFill>
                          <a:schemeClr val="bg1">
                            <a:lumMod val="75000"/>
                          </a:schemeClr>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a:t>
                      </a:r>
                      <a:r>
                        <a:rPr kumimoji="1" lang="ja-JP" altLang="ja-JP" sz="1800" b="0" kern="1200">
                          <a:solidFill>
                            <a:schemeClr val="bg1">
                              <a:lumMod val="75000"/>
                            </a:schemeClr>
                          </a:solidFill>
                          <a:effectLst/>
                          <a:latin typeface="Meiryo UI" panose="020B0604030504040204" pitchFamily="50" charset="-128"/>
                          <a:ea typeface="Meiryo UI" panose="020B0604030504040204" pitchFamily="50" charset="-128"/>
                          <a:cs typeface="+mn-cs"/>
                        </a:rPr>
                        <a:t>グループ討議②</a:t>
                      </a:r>
                      <a:r>
                        <a:rPr kumimoji="1" lang="ja-JP" altLang="en-US" sz="1800" b="0" kern="1200">
                          <a:solidFill>
                            <a:schemeClr val="bg1">
                              <a:lumMod val="75000"/>
                            </a:schemeClr>
                          </a:solidFill>
                          <a:effectLst/>
                          <a:latin typeface="Meiryo UI" panose="020B0604030504040204" pitchFamily="50" charset="-128"/>
                          <a:ea typeface="Meiryo UI" panose="020B0604030504040204" pitchFamily="50" charset="-128"/>
                          <a:cs typeface="+mn-cs"/>
                        </a:rPr>
                        <a:t>　</a:t>
                      </a:r>
                      <a:r>
                        <a:rPr lang="ja-JP" altLang="en-US" sz="1800" b="0" kern="100">
                          <a:solidFill>
                            <a:schemeClr val="bg1">
                              <a:lumMod val="75000"/>
                            </a:schemeClr>
                          </a:solidFill>
                          <a:effectLst/>
                          <a:latin typeface="Meiryo UI" panose="020B0604030504040204" pitchFamily="50" charset="-128"/>
                          <a:ea typeface="Meiryo UI" panose="020B0604030504040204" pitchFamily="50" charset="-128"/>
                          <a:cs typeface="Meiryo UI" panose="020B0604030504040204" pitchFamily="50" charset="-128"/>
                        </a:rPr>
                        <a:t>施設で「相談対応の質保証」を行なうために</a:t>
                      </a:r>
                      <a:endParaRPr kumimoji="1" lang="en-US" altLang="ja-JP">
                        <a:solidFill>
                          <a:schemeClr val="bg1">
                            <a:lumMod val="75000"/>
                          </a:schemeClr>
                        </a:solidFill>
                        <a:latin typeface="Meiryo UI" panose="020B0604030504040204" pitchFamily="50" charset="-128"/>
                        <a:ea typeface="Meiryo UI" panose="020B0604030504040204" pitchFamily="50" charset="-128"/>
                      </a:endParaRPr>
                    </a:p>
                    <a:p>
                      <a:pPr marL="285750" marR="0" lvl="0" indent="-285750" algn="l" rtl="0" eaLnBrk="1" fontAlgn="auto" latinLnBrk="0" hangingPunct="1">
                        <a:lnSpc>
                          <a:spcPct val="100000"/>
                        </a:lnSpc>
                        <a:spcBef>
                          <a:spcPts val="0"/>
                        </a:spcBef>
                        <a:spcAft>
                          <a:spcPts val="0"/>
                        </a:spcAft>
                        <a:buClrTx/>
                        <a:buSzTx/>
                        <a:buFont typeface="Wingdings" panose="05000000000000000000" pitchFamily="2" charset="2"/>
                        <a:buChar char="ü"/>
                      </a:pPr>
                      <a:r>
                        <a:rPr kumimoji="1" lang="ja-JP" altLang="en-US">
                          <a:solidFill>
                            <a:schemeClr val="bg1">
                              <a:lumMod val="75000"/>
                            </a:schemeClr>
                          </a:solidFill>
                          <a:latin typeface="Meiryo UI"/>
                          <a:ea typeface="Meiryo UI"/>
                        </a:rPr>
                        <a:t>今できていること、課題、解決策</a:t>
                      </a:r>
                      <a:r>
                        <a:rPr lang="ja-JP" altLang="en-US">
                          <a:solidFill>
                            <a:schemeClr val="bg1">
                              <a:lumMod val="75000"/>
                            </a:schemeClr>
                          </a:solidFill>
                          <a:latin typeface="Meiryo UI"/>
                          <a:ea typeface="Meiryo UI"/>
                        </a:rPr>
                        <a:t>を挙げてみましょう</a:t>
                      </a:r>
                      <a:endParaRPr lang="en-US" altLang="ja-JP">
                        <a:solidFill>
                          <a:schemeClr val="bg1">
                            <a:lumMod val="75000"/>
                          </a:schemeClr>
                        </a:solidFill>
                        <a:latin typeface="Meiryo UI"/>
                        <a:ea typeface="Meiryo UI"/>
                      </a:endParaRPr>
                    </a:p>
                    <a:p>
                      <a:pPr marL="285750" marR="0" lvl="0" indent="-285750" algn="l" defTabSz="914400">
                        <a:lnSpc>
                          <a:spcPct val="100000"/>
                        </a:lnSpc>
                        <a:spcBef>
                          <a:spcPts val="0"/>
                        </a:spcBef>
                        <a:spcAft>
                          <a:spcPts val="0"/>
                        </a:spcAft>
                        <a:buClrTx/>
                        <a:buSzTx/>
                        <a:buFont typeface="Wingdings" panose="05000000000000000000" pitchFamily="2" charset="2"/>
                        <a:buChar char="ü"/>
                        <a:tabLst/>
                        <a:defRPr/>
                      </a:pPr>
                      <a:r>
                        <a:rPr lang="ja-JP" altLang="en-US">
                          <a:solidFill>
                            <a:schemeClr val="bg1">
                              <a:lumMod val="75000"/>
                            </a:schemeClr>
                          </a:solidFill>
                          <a:latin typeface="Meiryo UI"/>
                          <a:ea typeface="Meiryo UI"/>
                        </a:rPr>
                        <a:t>先進的に取り組んでいる施設の具体例を</a:t>
                      </a:r>
                      <a:r>
                        <a:rPr kumimoji="1" lang="ja-JP" altLang="en-US">
                          <a:solidFill>
                            <a:schemeClr val="bg1">
                              <a:lumMod val="75000"/>
                            </a:schemeClr>
                          </a:solidFill>
                          <a:latin typeface="Meiryo UI"/>
                          <a:ea typeface="Meiryo UI"/>
                        </a:rPr>
                        <a:t>情報交換</a:t>
                      </a:r>
                      <a:r>
                        <a:rPr lang="ja-JP" altLang="en-US">
                          <a:solidFill>
                            <a:schemeClr val="bg1">
                              <a:lumMod val="75000"/>
                            </a:schemeClr>
                          </a:solidFill>
                          <a:latin typeface="Meiryo UI"/>
                          <a:ea typeface="Meiryo UI"/>
                        </a:rPr>
                        <a:t>しましょう</a:t>
                      </a:r>
                      <a:endParaRPr kumimoji="1" lang="ja-JP" altLang="en-US">
                        <a:solidFill>
                          <a:schemeClr val="bg1">
                            <a:lumMod val="75000"/>
                          </a:schemeClr>
                        </a:solidFill>
                        <a:latin typeface="Meiryo UI"/>
                        <a:ea typeface="Meiryo UI"/>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a:solidFill>
                            <a:schemeClr val="bg1">
                              <a:lumMod val="75000"/>
                            </a:schemeClr>
                          </a:solidFill>
                          <a:latin typeface="Meiryo UI" panose="020B0604030504040204" pitchFamily="50" charset="-128"/>
                          <a:ea typeface="Meiryo UI" panose="020B0604030504040204" pitchFamily="50" charset="-128"/>
                        </a:rPr>
                        <a:t>ファシリが司会進行</a:t>
                      </a:r>
                      <a:endParaRPr kumimoji="1" lang="en-US" altLang="ja-JP">
                        <a:solidFill>
                          <a:schemeClr val="bg1">
                            <a:lumMod val="75000"/>
                          </a:schemeClr>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a:solidFill>
                            <a:schemeClr val="bg1">
                              <a:lumMod val="75000"/>
                            </a:schemeClr>
                          </a:solidFill>
                          <a:latin typeface="Meiryo UI" panose="020B0604030504040204" pitchFamily="50" charset="-128"/>
                          <a:ea typeface="Meiryo UI" panose="020B0604030504040204" pitchFamily="50" charset="-128"/>
                        </a:rPr>
                        <a:t>・・・</a:t>
                      </a:r>
                      <a:endParaRPr kumimoji="1" lang="en-US" altLang="ja-JP">
                        <a:solidFill>
                          <a:schemeClr val="bg1">
                            <a:lumMod val="75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42691296"/>
                  </a:ext>
                </a:extLst>
              </a:tr>
              <a:tr h="1543441">
                <a:tc>
                  <a:txBody>
                    <a:bodyPr/>
                    <a:lstStyle/>
                    <a:p>
                      <a:r>
                        <a:rPr kumimoji="1" lang="en-US" altLang="ja-JP">
                          <a:solidFill>
                            <a:schemeClr val="bg1">
                              <a:lumMod val="75000"/>
                            </a:schemeClr>
                          </a:solidFill>
                          <a:latin typeface="Meiryo UI"/>
                          <a:ea typeface="Meiryo UI"/>
                        </a:rPr>
                        <a:t>【</a:t>
                      </a:r>
                      <a:r>
                        <a:rPr kumimoji="1" lang="ja-JP" altLang="en-US">
                          <a:solidFill>
                            <a:schemeClr val="bg1">
                              <a:lumMod val="75000"/>
                            </a:schemeClr>
                          </a:solidFill>
                          <a:latin typeface="Meiryo UI"/>
                          <a:ea typeface="Meiryo UI"/>
                        </a:rPr>
                        <a:t>その他</a:t>
                      </a:r>
                      <a:r>
                        <a:rPr kumimoji="1" lang="en-US" altLang="ja-JP">
                          <a:solidFill>
                            <a:schemeClr val="bg1">
                              <a:lumMod val="75000"/>
                            </a:schemeClr>
                          </a:solidFill>
                          <a:latin typeface="Meiryo UI"/>
                          <a:ea typeface="Meiryo UI"/>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a:solidFill>
                            <a:schemeClr val="bg1">
                              <a:lumMod val="75000"/>
                            </a:schemeClr>
                          </a:solidFill>
                          <a:latin typeface="Meiryo UI" panose="020B0604030504040204" pitchFamily="50" charset="-128"/>
                          <a:ea typeface="Meiryo UI" panose="020B0604030504040204" pitchFamily="50" charset="-128"/>
                        </a:rPr>
                        <a:t>グループ編成：積極的に参加しやすいよう職種、経験年数、地域性をばらす</a:t>
                      </a:r>
                      <a:endParaRPr kumimoji="1" lang="en-US" altLang="ja-JP">
                        <a:solidFill>
                          <a:schemeClr val="bg1">
                            <a:lumMod val="75000"/>
                          </a:schemeClr>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a:solidFill>
                            <a:schemeClr val="bg1">
                              <a:lumMod val="75000"/>
                            </a:schemeClr>
                          </a:solidFill>
                          <a:latin typeface="Meiryo UI"/>
                          <a:ea typeface="Meiryo UI"/>
                        </a:rPr>
                        <a:t>研修の</a:t>
                      </a:r>
                      <a:r>
                        <a:rPr kumimoji="1" lang="en-US" altLang="ja-JP">
                          <a:solidFill>
                            <a:schemeClr val="bg1">
                              <a:lumMod val="75000"/>
                            </a:schemeClr>
                          </a:solidFill>
                          <a:latin typeface="Meiryo UI"/>
                          <a:ea typeface="Meiryo UI"/>
                        </a:rPr>
                        <a:t>1</a:t>
                      </a:r>
                      <a:r>
                        <a:rPr kumimoji="1" lang="ja-JP" altLang="en-US">
                          <a:solidFill>
                            <a:schemeClr val="bg1">
                              <a:lumMod val="75000"/>
                            </a:schemeClr>
                          </a:solidFill>
                          <a:latin typeface="Meiryo UI"/>
                          <a:ea typeface="Meiryo UI"/>
                        </a:rPr>
                        <a:t>週間前にファシリと講師とで事前課題を基に進行方法や討議内容などを打合せ</a:t>
                      </a:r>
                      <a:br>
                        <a:rPr kumimoji="1" lang="en-US" altLang="ja-JP">
                          <a:solidFill>
                            <a:srgbClr val="BFBFBF"/>
                          </a:solidFill>
                          <a:latin typeface="Meiryo UI"/>
                          <a:ea typeface="Meiryo UI"/>
                        </a:rPr>
                      </a:br>
                      <a:r>
                        <a:rPr kumimoji="1" lang="ja-JP" altLang="en-US" u="sng">
                          <a:solidFill>
                            <a:schemeClr val="bg1">
                              <a:lumMod val="75000"/>
                            </a:schemeClr>
                          </a:solidFill>
                          <a:latin typeface="Meiryo UI"/>
                          <a:ea typeface="Meiryo UI"/>
                        </a:rPr>
                        <a:t>（</a:t>
                      </a:r>
                      <a:r>
                        <a:rPr kumimoji="1" lang="en-US" altLang="ja-JP" u="sng">
                          <a:solidFill>
                            <a:schemeClr val="bg1">
                              <a:lumMod val="75000"/>
                            </a:schemeClr>
                          </a:solidFill>
                          <a:latin typeface="Meiryo UI"/>
                          <a:ea typeface="Meiryo UI"/>
                        </a:rPr>
                        <a:t>ZOOM</a:t>
                      </a:r>
                      <a:r>
                        <a:rPr kumimoji="1" lang="ja-JP" altLang="en-US" u="sng">
                          <a:solidFill>
                            <a:schemeClr val="bg1">
                              <a:lumMod val="75000"/>
                            </a:schemeClr>
                          </a:solidFill>
                          <a:latin typeface="Meiryo UI"/>
                          <a:ea typeface="Meiryo UI"/>
                        </a:rPr>
                        <a:t>の操作に慣れることや通信環境の確認も兼ねて）</a:t>
                      </a:r>
                      <a:endParaRPr kumimoji="1" lang="en-US" altLang="ja-JP" u="sng">
                        <a:solidFill>
                          <a:schemeClr val="bg1">
                            <a:lumMod val="75000"/>
                          </a:schemeClr>
                        </a:solidFill>
                        <a:latin typeface="Meiryo UI"/>
                        <a:ea typeface="Meiryo U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u="sng">
                          <a:solidFill>
                            <a:schemeClr val="bg1">
                              <a:lumMod val="75000"/>
                            </a:schemeClr>
                          </a:solidFill>
                          <a:latin typeface="Meiryo UI" panose="020B0604030504040204" pitchFamily="50" charset="-128"/>
                          <a:ea typeface="Meiryo UI" panose="020B0604030504040204" pitchFamily="50" charset="-128"/>
                        </a:rPr>
                        <a:t>・・・</a:t>
                      </a:r>
                      <a:endParaRPr kumimoji="1" lang="en-US" altLang="ja-JP" u="sng">
                        <a:solidFill>
                          <a:schemeClr val="bg1">
                            <a:lumMod val="75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99030919"/>
                  </a:ext>
                </a:extLst>
              </a:tr>
            </a:tbl>
          </a:graphicData>
        </a:graphic>
      </p:graphicFrame>
      <p:sp>
        <p:nvSpPr>
          <p:cNvPr id="6" name="テキスト ボックス 5">
            <a:extLst>
              <a:ext uri="{FF2B5EF4-FFF2-40B4-BE49-F238E27FC236}">
                <a16:creationId xmlns:a16="http://schemas.microsoft.com/office/drawing/2014/main" id="{A51300D7-32BE-D192-D5EF-6B871FC5715B}"/>
              </a:ext>
            </a:extLst>
          </p:cNvPr>
          <p:cNvSpPr txBox="1"/>
          <p:nvPr/>
        </p:nvSpPr>
        <p:spPr>
          <a:xfrm>
            <a:off x="6555594" y="4281926"/>
            <a:ext cx="4726659" cy="646331"/>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a:r>
              <a:rPr lang="ja-JP" altLang="en-US" b="1">
                <a:solidFill>
                  <a:srgbClr val="FF0066"/>
                </a:solidFill>
                <a:latin typeface="Meiryo UI"/>
                <a:ea typeface="Meiryo UI"/>
              </a:rPr>
              <a:t>グループワークやロールプレイを行う場合は、</a:t>
            </a:r>
            <a:br>
              <a:rPr lang="ja-JP" altLang="en-US" b="1">
                <a:solidFill>
                  <a:srgbClr val="FF0066"/>
                </a:solidFill>
                <a:latin typeface="Meiryo UI"/>
                <a:ea typeface="Meiryo UI"/>
              </a:rPr>
            </a:br>
            <a:r>
              <a:rPr lang="ja-JP" altLang="en-US" b="1">
                <a:solidFill>
                  <a:srgbClr val="FF0066"/>
                </a:solidFill>
                <a:latin typeface="Meiryo UI"/>
                <a:ea typeface="Meiryo UI"/>
              </a:rPr>
              <a:t>ここをしっかり検討しましょう</a:t>
            </a:r>
            <a:endParaRPr lang="en-US" altLang="ja-JP" b="1">
              <a:solidFill>
                <a:srgbClr val="FF0066"/>
              </a:solidFill>
              <a:latin typeface="Meiryo UI"/>
              <a:ea typeface="Meiryo UI"/>
            </a:endParaRPr>
          </a:p>
        </p:txBody>
      </p:sp>
    </p:spTree>
    <p:extLst>
      <p:ext uri="{BB962C8B-B14F-4D97-AF65-F5344CB8AC3E}">
        <p14:creationId xmlns:p14="http://schemas.microsoft.com/office/powerpoint/2010/main" val="502358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研修評価</a:t>
            </a:r>
            <a:endParaRPr kumimoji="1" lang="ja-JP" altLang="en-US"/>
          </a:p>
        </p:txBody>
      </p:sp>
      <p:sp>
        <p:nvSpPr>
          <p:cNvPr id="4" name="スライド番号プレースホルダー 3">
            <a:extLst>
              <a:ext uri="{FF2B5EF4-FFF2-40B4-BE49-F238E27FC236}">
                <a16:creationId xmlns:a16="http://schemas.microsoft.com/office/drawing/2014/main" id="{8ACEF1C8-A89E-44AD-A89B-958DDEA74421}"/>
              </a:ext>
            </a:extLst>
          </p:cNvPr>
          <p:cNvSpPr>
            <a:spLocks noGrp="1"/>
          </p:cNvSpPr>
          <p:nvPr>
            <p:ph type="sldNum" sz="quarter" idx="12"/>
          </p:nvPr>
        </p:nvSpPr>
        <p:spPr/>
        <p:txBody>
          <a:bodyPr/>
          <a:lstStyle/>
          <a:p>
            <a:fld id="{AA9FFE5E-7325-4495-8E4E-1EE4187D59B3}" type="slidenum">
              <a:rPr lang="ja-JP" altLang="en-US" smtClean="0"/>
              <a:pPr/>
              <a:t>14</a:t>
            </a:fld>
            <a:endParaRPr lang="ja-JP" altLang="en-US"/>
          </a:p>
        </p:txBody>
      </p:sp>
      <p:sp>
        <p:nvSpPr>
          <p:cNvPr id="5" name="テキスト ボックス 4">
            <a:extLst>
              <a:ext uri="{FF2B5EF4-FFF2-40B4-BE49-F238E27FC236}">
                <a16:creationId xmlns:a16="http://schemas.microsoft.com/office/drawing/2014/main" id="{A5D94686-0FAB-4393-993F-BC54B26BE6BA}"/>
              </a:ext>
            </a:extLst>
          </p:cNvPr>
          <p:cNvSpPr txBox="1"/>
          <p:nvPr/>
        </p:nvSpPr>
        <p:spPr>
          <a:xfrm>
            <a:off x="7701092" y="377791"/>
            <a:ext cx="4119119"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FF0066"/>
                </a:solidFill>
                <a:latin typeface="Meiryo UI" panose="020B0604030504040204" pitchFamily="50" charset="-128"/>
                <a:ea typeface="Meiryo UI" panose="020B0604030504040204" pitchFamily="50" charset="-128"/>
              </a:rPr>
              <a:t>余裕があればご記入ください</a:t>
            </a:r>
            <a:endParaRPr lang="en-US" altLang="ja-JP" b="1">
              <a:solidFill>
                <a:srgbClr val="FF0066"/>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E7FD752-82F8-4EF3-8903-78262C571EC7}"/>
              </a:ext>
            </a:extLst>
          </p:cNvPr>
          <p:cNvSpPr/>
          <p:nvPr/>
        </p:nvSpPr>
        <p:spPr>
          <a:xfrm>
            <a:off x="535516" y="3164736"/>
            <a:ext cx="1191352" cy="523220"/>
          </a:xfrm>
          <a:prstGeom prst="rect">
            <a:avLst/>
          </a:prstGeom>
        </p:spPr>
        <p:txBody>
          <a:bodyPr wrap="none">
            <a:spAutoFit/>
          </a:bodyPr>
          <a:lstStyle/>
          <a:p>
            <a:pPr marL="285750" lvl="0" indent="-285750">
              <a:buFont typeface="Wingdings" panose="05000000000000000000" pitchFamily="2" charset="2"/>
              <a:buChar char="n"/>
            </a:pPr>
            <a:r>
              <a:rPr lang="ja-JP" altLang="en-US" sz="2800"/>
              <a:t>方法</a:t>
            </a:r>
            <a:endParaRPr kumimoji="1" lang="en-US" altLang="ja-JP" sz="2800"/>
          </a:p>
        </p:txBody>
      </p:sp>
      <p:sp>
        <p:nvSpPr>
          <p:cNvPr id="9" name="正方形/長方形 8">
            <a:extLst>
              <a:ext uri="{FF2B5EF4-FFF2-40B4-BE49-F238E27FC236}">
                <a16:creationId xmlns:a16="http://schemas.microsoft.com/office/drawing/2014/main" id="{1CFF4789-7AFC-42AC-806E-1F82FC938888}"/>
              </a:ext>
            </a:extLst>
          </p:cNvPr>
          <p:cNvSpPr/>
          <p:nvPr/>
        </p:nvSpPr>
        <p:spPr>
          <a:xfrm>
            <a:off x="756968" y="1671946"/>
            <a:ext cx="10515599" cy="1477328"/>
          </a:xfrm>
          <a:prstGeom prst="rect">
            <a:avLst/>
          </a:prstGeom>
        </p:spPr>
        <p:txBody>
          <a:bodyPr wrap="square" lIns="91440" tIns="45720" rIns="91440" bIns="45720" anchor="t">
            <a:spAutoFit/>
          </a:bodyPr>
          <a:lstStyle/>
          <a:p>
            <a:pPr marL="285750" indent="-285750">
              <a:buFont typeface="Arial" panose="020B0604020202020204" pitchFamily="34" charset="0"/>
              <a:buChar char="•"/>
            </a:pPr>
            <a:r>
              <a:rPr lang="ja-JP" altLang="en-US">
                <a:solidFill>
                  <a:schemeClr val="bg1">
                    <a:lumMod val="75000"/>
                  </a:schemeClr>
                </a:solidFill>
              </a:rPr>
              <a:t>研修に対する理解度や満足度、学習目標の達成度、実践に活かせる学びが得られたか等について評価する</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研修受講前後の意識の変化を評価する</a:t>
            </a:r>
            <a:r>
              <a:rPr lang="en-US" altLang="ja-JP">
                <a:solidFill>
                  <a:schemeClr val="bg1">
                    <a:lumMod val="75000"/>
                  </a:schemeClr>
                </a:solidFill>
              </a:rPr>
              <a:t>.</a:t>
            </a:r>
            <a:endParaRPr lang="en-US" altLang="ja-JP">
              <a:solidFill>
                <a:schemeClr val="bg1">
                  <a:lumMod val="75000"/>
                </a:schemeClr>
              </a:solidFill>
              <a:cs typeface="Calibri"/>
            </a:endParaRPr>
          </a:p>
          <a:p>
            <a:pPr marL="285750" indent="-285750">
              <a:buFont typeface="Arial" panose="020B0604020202020204" pitchFamily="34" charset="0"/>
              <a:buChar char="•"/>
            </a:pPr>
            <a:r>
              <a:rPr lang="ja-JP" altLang="en-US">
                <a:solidFill>
                  <a:schemeClr val="bg1">
                    <a:lumMod val="75000"/>
                  </a:schemeClr>
                </a:solidFill>
                <a:cs typeface="Calibri"/>
              </a:rPr>
              <a:t>研修終了</a:t>
            </a:r>
            <a:r>
              <a:rPr lang="en-US" altLang="ja-JP">
                <a:solidFill>
                  <a:schemeClr val="bg1">
                    <a:lumMod val="75000"/>
                  </a:schemeClr>
                </a:solidFill>
                <a:cs typeface="Calibri"/>
              </a:rPr>
              <a:t>半年が経過した頃に、</a:t>
            </a:r>
            <a:r>
              <a:rPr lang="ja-JP" altLang="en-US">
                <a:solidFill>
                  <a:schemeClr val="bg1">
                    <a:lumMod val="75000"/>
                  </a:schemeClr>
                </a:solidFill>
                <a:cs typeface="Calibri"/>
              </a:rPr>
              <a:t>施設内で評価表を使った検討ができているかを確認する</a:t>
            </a:r>
            <a:r>
              <a:rPr lang="en-US" altLang="ja-JP">
                <a:solidFill>
                  <a:schemeClr val="bg1">
                    <a:lumMod val="75000"/>
                  </a:schemeClr>
                </a:solidFill>
                <a:cs typeface="Calibri"/>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オンライン開催における研修企画の妥当性を評価する</a:t>
            </a:r>
            <a:r>
              <a:rPr lang="en-US" altLang="ja-JP">
                <a:solidFill>
                  <a:schemeClr val="bg1">
                    <a:lumMod val="75000"/>
                  </a:schemeClr>
                </a:solidFill>
              </a:rPr>
              <a:t>.</a:t>
            </a:r>
            <a:endParaRPr lang="en-US" altLang="ja-JP">
              <a:solidFill>
                <a:schemeClr val="bg1">
                  <a:lumMod val="75000"/>
                </a:schemeClr>
              </a:solidFill>
              <a:cs typeface="Calibri"/>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7" name="正方形/長方形 6">
            <a:extLst>
              <a:ext uri="{FF2B5EF4-FFF2-40B4-BE49-F238E27FC236}">
                <a16:creationId xmlns:a16="http://schemas.microsoft.com/office/drawing/2014/main" id="{79D37D83-4A41-479B-A745-DBA8ECF8C905}"/>
              </a:ext>
            </a:extLst>
          </p:cNvPr>
          <p:cNvSpPr/>
          <p:nvPr/>
        </p:nvSpPr>
        <p:spPr>
          <a:xfrm>
            <a:off x="535516" y="1173289"/>
            <a:ext cx="1191352" cy="523220"/>
          </a:xfrm>
          <a:prstGeom prst="rect">
            <a:avLst/>
          </a:prstGeom>
        </p:spPr>
        <p:txBody>
          <a:bodyPr wrap="none">
            <a:spAutoFit/>
          </a:bodyPr>
          <a:lstStyle/>
          <a:p>
            <a:pPr marL="285750" indent="-285750">
              <a:buFont typeface="Wingdings" panose="05000000000000000000" pitchFamily="2" charset="2"/>
              <a:buChar char="n"/>
            </a:pPr>
            <a:r>
              <a:rPr kumimoji="1" lang="ja-JP" altLang="en-US" sz="2800"/>
              <a:t>目的</a:t>
            </a:r>
            <a:endParaRPr lang="ja-JP" altLang="en-US" sz="2800"/>
          </a:p>
        </p:txBody>
      </p:sp>
      <p:sp>
        <p:nvSpPr>
          <p:cNvPr id="10" name="正方形/長方形 9">
            <a:extLst>
              <a:ext uri="{FF2B5EF4-FFF2-40B4-BE49-F238E27FC236}">
                <a16:creationId xmlns:a16="http://schemas.microsoft.com/office/drawing/2014/main" id="{2FC8F6B1-71CB-4D54-AEA4-7F13E14C7058}"/>
              </a:ext>
            </a:extLst>
          </p:cNvPr>
          <p:cNvSpPr/>
          <p:nvPr/>
        </p:nvSpPr>
        <p:spPr>
          <a:xfrm>
            <a:off x="756968" y="3626172"/>
            <a:ext cx="10515599" cy="3139321"/>
          </a:xfrm>
          <a:prstGeom prst="rect">
            <a:avLst/>
          </a:prstGeom>
        </p:spPr>
        <p:txBody>
          <a:bodyPr wrap="square" lIns="91440" tIns="45720" rIns="91440" bIns="45720" anchor="t">
            <a:spAutoFit/>
          </a:bodyPr>
          <a:lstStyle/>
          <a:p>
            <a:r>
              <a:rPr lang="ja-JP" altLang="ja-JP">
                <a:solidFill>
                  <a:schemeClr val="bg1">
                    <a:lumMod val="75000"/>
                  </a:schemeClr>
                </a:solidFill>
              </a:rPr>
              <a:t>【アンケート】</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研修終了後に、オンラインでアンケートをとる。</a:t>
            </a:r>
            <a:r>
              <a:rPr lang="ja-JP" altLang="ja-JP">
                <a:solidFill>
                  <a:schemeClr val="bg1">
                    <a:lumMod val="75000"/>
                  </a:schemeClr>
                </a:solidFill>
              </a:rPr>
              <a:t>学習目標達成度を確認する。また、良く分かった点、理解しにくかった点、</a:t>
            </a:r>
            <a:r>
              <a:rPr lang="ja-JP" altLang="en-US">
                <a:solidFill>
                  <a:schemeClr val="bg1">
                    <a:lumMod val="75000"/>
                  </a:schemeClr>
                </a:solidFill>
              </a:rPr>
              <a:t>施設で評価表を使った検討ができそうか、その理由の</a:t>
            </a:r>
            <a:r>
              <a:rPr lang="ja-JP" altLang="ja-JP">
                <a:solidFill>
                  <a:schemeClr val="bg1">
                    <a:lumMod val="75000"/>
                  </a:schemeClr>
                </a:solidFill>
              </a:rPr>
              <a:t>自由記述を</a:t>
            </a:r>
            <a:r>
              <a:rPr lang="ja-JP" altLang="en-US">
                <a:solidFill>
                  <a:schemeClr val="bg1">
                    <a:lumMod val="75000"/>
                  </a:schemeClr>
                </a:solidFill>
              </a:rPr>
              <a:t>お願いする</a:t>
            </a:r>
            <a:r>
              <a:rPr lang="en-US" altLang="ja-JP">
                <a:solidFill>
                  <a:schemeClr val="bg1">
                    <a:lumMod val="75000"/>
                  </a:schemeClr>
                </a:solidFill>
              </a:rPr>
              <a:t>.</a:t>
            </a:r>
          </a:p>
          <a:p>
            <a:pPr marL="285750" indent="-285750">
              <a:buFont typeface="Arial" panose="020B0604020202020204" pitchFamily="34" charset="0"/>
              <a:buChar char="•"/>
            </a:pPr>
            <a:r>
              <a:rPr lang="ja-JP" altLang="en-US" u="sng">
                <a:solidFill>
                  <a:schemeClr val="bg1">
                    <a:lumMod val="75000"/>
                  </a:schemeClr>
                </a:solidFill>
              </a:rPr>
              <a:t>オンライン開催の感想</a:t>
            </a:r>
            <a:r>
              <a:rPr lang="ja-JP" altLang="en-US">
                <a:solidFill>
                  <a:schemeClr val="bg1">
                    <a:lumMod val="75000"/>
                  </a:schemeClr>
                </a:solidFill>
              </a:rPr>
              <a:t>、希望する研修ニーズについても尋ねる</a:t>
            </a:r>
            <a:r>
              <a:rPr lang="en-US" altLang="ja-JP">
                <a:solidFill>
                  <a:schemeClr val="bg1">
                    <a:lumMod val="75000"/>
                  </a:schemeClr>
                </a:solidFill>
              </a:rPr>
              <a:t>.</a:t>
            </a:r>
            <a:endParaRPr lang="ja-JP" altLang="ja-JP">
              <a:solidFill>
                <a:schemeClr val="bg1">
                  <a:lumMod val="75000"/>
                </a:schemeClr>
              </a:solidFill>
            </a:endParaRPr>
          </a:p>
          <a:p>
            <a:pPr marL="285750" indent="-285750">
              <a:buFont typeface="Arial"/>
              <a:buChar char="•"/>
            </a:pPr>
            <a:r>
              <a:rPr lang="ja-JP" altLang="en-US">
                <a:solidFill>
                  <a:schemeClr val="bg1">
                    <a:lumMod val="75000"/>
                  </a:schemeClr>
                </a:solidFill>
                <a:cs typeface="Calibri"/>
              </a:rPr>
              <a:t>研修終了半年後に、施設内で評価表を使った検討ができているか、問題点と理由も尋ねる</a:t>
            </a:r>
            <a:r>
              <a:rPr lang="en-US" altLang="ja-JP">
                <a:solidFill>
                  <a:schemeClr val="bg1">
                    <a:lumMod val="75000"/>
                  </a:schemeClr>
                </a:solidFill>
                <a:cs typeface="Calibri"/>
              </a:rPr>
              <a:t>.</a:t>
            </a:r>
            <a:endParaRPr lang="ja-JP" altLang="en-US">
              <a:solidFill>
                <a:schemeClr val="bg1">
                  <a:lumMod val="75000"/>
                </a:schemeClr>
              </a:solidFill>
              <a:cs typeface="Calibri"/>
            </a:endParaRPr>
          </a:p>
          <a:p>
            <a:r>
              <a:rPr lang="ja-JP" altLang="ja-JP">
                <a:solidFill>
                  <a:schemeClr val="bg1">
                    <a:lumMod val="75000"/>
                  </a:schemeClr>
                </a:solidFill>
              </a:rPr>
              <a:t>【研修中】</a:t>
            </a:r>
            <a:endParaRPr lang="en-US" altLang="ja-JP">
              <a:solidFill>
                <a:schemeClr val="bg1">
                  <a:lumMod val="75000"/>
                </a:schemeClr>
              </a:solidFill>
            </a:endParaRPr>
          </a:p>
          <a:p>
            <a:pPr marL="285750" indent="-285750">
              <a:buFont typeface="Arial" panose="020B0604020202020204" pitchFamily="34" charset="0"/>
              <a:buChar char="•"/>
            </a:pPr>
            <a:r>
              <a:rPr lang="ja-JP" altLang="ja-JP">
                <a:solidFill>
                  <a:schemeClr val="bg1">
                    <a:lumMod val="75000"/>
                  </a:schemeClr>
                </a:solidFill>
              </a:rPr>
              <a:t>講義聴講中の受講者の反応を観察、受講者のグループワーク時の発言、表情、態度を観察、全体共有時の発言内容を確認</a:t>
            </a:r>
            <a:r>
              <a:rPr lang="en-US" altLang="ja-JP">
                <a:solidFill>
                  <a:schemeClr val="bg1">
                    <a:lumMod val="75000"/>
                  </a:schemeClr>
                </a:solidFill>
              </a:rPr>
              <a:t>.</a:t>
            </a:r>
            <a:endParaRPr lang="ja-JP" altLang="ja-JP">
              <a:solidFill>
                <a:schemeClr val="bg1">
                  <a:lumMod val="75000"/>
                </a:schemeClr>
              </a:solidFill>
            </a:endParaRPr>
          </a:p>
          <a:p>
            <a:r>
              <a:rPr lang="ja-JP" altLang="ja-JP">
                <a:solidFill>
                  <a:schemeClr val="bg1">
                    <a:lumMod val="75000"/>
                  </a:schemeClr>
                </a:solidFill>
              </a:rPr>
              <a:t>【研修後】</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研修後、</a:t>
            </a:r>
            <a:r>
              <a:rPr lang="ja-JP" altLang="ja-JP">
                <a:solidFill>
                  <a:schemeClr val="bg1">
                    <a:lumMod val="75000"/>
                  </a:schemeClr>
                </a:solidFill>
              </a:rPr>
              <a:t>ファシリテーターから①研修全体について、②グループの様子、③困った点や改善点</a:t>
            </a:r>
            <a:r>
              <a:rPr lang="ja-JP" altLang="en-US">
                <a:solidFill>
                  <a:schemeClr val="bg1">
                    <a:lumMod val="75000"/>
                  </a:schemeClr>
                </a:solidFill>
              </a:rPr>
              <a:t>、</a:t>
            </a:r>
            <a:r>
              <a:rPr lang="ja-JP" altLang="en-US" u="sng">
                <a:solidFill>
                  <a:schemeClr val="bg1">
                    <a:lumMod val="75000"/>
                  </a:schemeClr>
                </a:solidFill>
              </a:rPr>
              <a:t>④オンラインでの大変さと改善点</a:t>
            </a:r>
            <a:r>
              <a:rPr lang="ja-JP" altLang="ja-JP">
                <a:solidFill>
                  <a:schemeClr val="bg1">
                    <a:lumMod val="75000"/>
                  </a:schemeClr>
                </a:solidFill>
              </a:rPr>
              <a:t>について話して</a:t>
            </a:r>
            <a:r>
              <a:rPr lang="ja-JP" altLang="en-US">
                <a:solidFill>
                  <a:schemeClr val="bg1">
                    <a:lumMod val="75000"/>
                  </a:schemeClr>
                </a:solidFill>
              </a:rPr>
              <a:t>もらう</a:t>
            </a:r>
            <a:r>
              <a:rPr lang="en-US" altLang="ja-JP">
                <a:solidFill>
                  <a:schemeClr val="bg1">
                    <a:lumMod val="75000"/>
                  </a:schemeClr>
                </a:solidFill>
              </a:rPr>
              <a:t>.</a:t>
            </a:r>
          </a:p>
        </p:txBody>
      </p:sp>
    </p:spTree>
    <p:extLst>
      <p:ext uri="{BB962C8B-B14F-4D97-AF65-F5344CB8AC3E}">
        <p14:creationId xmlns:p14="http://schemas.microsoft.com/office/powerpoint/2010/main" val="2666448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今後の計画と役割分担</a:t>
            </a:r>
            <a:endParaRPr kumimoji="1" lang="ja-JP" altLang="en-US"/>
          </a:p>
        </p:txBody>
      </p:sp>
      <p:sp>
        <p:nvSpPr>
          <p:cNvPr id="4" name="スライド番号プレースホルダー 3">
            <a:extLst>
              <a:ext uri="{FF2B5EF4-FFF2-40B4-BE49-F238E27FC236}">
                <a16:creationId xmlns:a16="http://schemas.microsoft.com/office/drawing/2014/main" id="{AD949277-85EF-4152-BAC2-51D684EB2567}"/>
              </a:ext>
            </a:extLst>
          </p:cNvPr>
          <p:cNvSpPr>
            <a:spLocks noGrp="1"/>
          </p:cNvSpPr>
          <p:nvPr>
            <p:ph type="sldNum" sz="quarter" idx="12"/>
          </p:nvPr>
        </p:nvSpPr>
        <p:spPr/>
        <p:txBody>
          <a:bodyPr/>
          <a:lstStyle/>
          <a:p>
            <a:fld id="{AA9FFE5E-7325-4495-8E4E-1EE4187D59B3}" type="slidenum">
              <a:rPr lang="ja-JP" altLang="en-US" smtClean="0"/>
              <a:pPr/>
              <a:t>15</a:t>
            </a:fld>
            <a:endParaRPr lang="ja-JP" altLang="en-US"/>
          </a:p>
        </p:txBody>
      </p:sp>
      <p:graphicFrame>
        <p:nvGraphicFramePr>
          <p:cNvPr id="7" name="表 6">
            <a:extLst>
              <a:ext uri="{FF2B5EF4-FFF2-40B4-BE49-F238E27FC236}">
                <a16:creationId xmlns:a16="http://schemas.microsoft.com/office/drawing/2014/main" id="{5166C274-5722-49B6-91A5-968BD26E7BB1}"/>
              </a:ext>
            </a:extLst>
          </p:cNvPr>
          <p:cNvGraphicFramePr>
            <a:graphicFrameLocks noGrp="1"/>
          </p:cNvGraphicFramePr>
          <p:nvPr>
            <p:extLst>
              <p:ext uri="{D42A27DB-BD31-4B8C-83A1-F6EECF244321}">
                <p14:modId xmlns:p14="http://schemas.microsoft.com/office/powerpoint/2010/main" val="4221306345"/>
              </p:ext>
            </p:extLst>
          </p:nvPr>
        </p:nvGraphicFramePr>
        <p:xfrm>
          <a:off x="535516" y="1690340"/>
          <a:ext cx="10764544" cy="2975381"/>
        </p:xfrm>
        <a:graphic>
          <a:graphicData uri="http://schemas.openxmlformats.org/drawingml/2006/table">
            <a:tbl>
              <a:tblPr firstRow="1" bandRow="1">
                <a:tableStyleId>{0505E3EF-67EA-436B-97B2-0124C06EBD24}</a:tableStyleId>
              </a:tblPr>
              <a:tblGrid>
                <a:gridCol w="2342438">
                  <a:extLst>
                    <a:ext uri="{9D8B030D-6E8A-4147-A177-3AD203B41FA5}">
                      <a16:colId xmlns:a16="http://schemas.microsoft.com/office/drawing/2014/main" val="3706566081"/>
                    </a:ext>
                  </a:extLst>
                </a:gridCol>
                <a:gridCol w="1876926">
                  <a:extLst>
                    <a:ext uri="{9D8B030D-6E8A-4147-A177-3AD203B41FA5}">
                      <a16:colId xmlns:a16="http://schemas.microsoft.com/office/drawing/2014/main" val="3920344625"/>
                    </a:ext>
                  </a:extLst>
                </a:gridCol>
                <a:gridCol w="5755907">
                  <a:extLst>
                    <a:ext uri="{9D8B030D-6E8A-4147-A177-3AD203B41FA5}">
                      <a16:colId xmlns:a16="http://schemas.microsoft.com/office/drawing/2014/main" val="2473962099"/>
                    </a:ext>
                  </a:extLst>
                </a:gridCol>
                <a:gridCol w="789273">
                  <a:extLst>
                    <a:ext uri="{9D8B030D-6E8A-4147-A177-3AD203B41FA5}">
                      <a16:colId xmlns:a16="http://schemas.microsoft.com/office/drawing/2014/main" val="180190101"/>
                    </a:ext>
                  </a:extLst>
                </a:gridCol>
              </a:tblGrid>
              <a:tr h="372803">
                <a:tc>
                  <a:txBody>
                    <a:bodyPr/>
                    <a:lstStyle/>
                    <a:p>
                      <a:r>
                        <a:rPr kumimoji="1" lang="ja-JP" altLang="en-US" b="0">
                          <a:solidFill>
                            <a:schemeClr val="bg1">
                              <a:lumMod val="65000"/>
                            </a:schemeClr>
                          </a:solidFill>
                        </a:rPr>
                        <a:t>内容</a:t>
                      </a:r>
                    </a:p>
                  </a:txBody>
                  <a:tcPr/>
                </a:tc>
                <a:tc>
                  <a:txBody>
                    <a:bodyPr/>
                    <a:lstStyle/>
                    <a:p>
                      <a:r>
                        <a:rPr kumimoji="1" lang="ja-JP" altLang="en-US" b="0">
                          <a:solidFill>
                            <a:schemeClr val="bg1">
                              <a:lumMod val="65000"/>
                            </a:schemeClr>
                          </a:solidFill>
                        </a:rPr>
                        <a:t>時期</a:t>
                      </a:r>
                    </a:p>
                  </a:txBody>
                  <a:tcPr/>
                </a:tc>
                <a:tc>
                  <a:txBody>
                    <a:bodyPr/>
                    <a:lstStyle/>
                    <a:p>
                      <a:r>
                        <a:rPr kumimoji="1" lang="ja-JP" altLang="en-US" b="0">
                          <a:solidFill>
                            <a:schemeClr val="bg1">
                              <a:lumMod val="65000"/>
                            </a:schemeClr>
                          </a:solidFill>
                        </a:rPr>
                        <a:t>具体的な取り組み</a:t>
                      </a:r>
                    </a:p>
                  </a:txBody>
                  <a:tcPr/>
                </a:tc>
                <a:tc>
                  <a:txBody>
                    <a:bodyPr/>
                    <a:lstStyle/>
                    <a:p>
                      <a:r>
                        <a:rPr kumimoji="1" lang="ja-JP" altLang="en-US" b="0">
                          <a:solidFill>
                            <a:schemeClr val="bg1">
                              <a:lumMod val="65000"/>
                            </a:schemeClr>
                          </a:solidFill>
                        </a:rPr>
                        <a:t>担当</a:t>
                      </a:r>
                    </a:p>
                  </a:txBody>
                  <a:tcPr/>
                </a:tc>
                <a:extLst>
                  <a:ext uri="{0D108BD9-81ED-4DB2-BD59-A6C34878D82A}">
                    <a16:rowId xmlns:a16="http://schemas.microsoft.com/office/drawing/2014/main" val="4116230997"/>
                  </a:ext>
                </a:extLst>
              </a:tr>
              <a:tr h="372803">
                <a:tc>
                  <a:txBody>
                    <a:bodyPr/>
                    <a:lstStyle/>
                    <a:p>
                      <a:r>
                        <a:rPr kumimoji="1" lang="ja-JP" altLang="en-US">
                          <a:solidFill>
                            <a:schemeClr val="bg1">
                              <a:lumMod val="65000"/>
                            </a:schemeClr>
                          </a:solidFill>
                        </a:rPr>
                        <a:t>講義内容の決定</a:t>
                      </a:r>
                    </a:p>
                  </a:txBody>
                  <a:tcPr/>
                </a:tc>
                <a:tc>
                  <a:txBody>
                    <a:bodyPr/>
                    <a:lstStyle/>
                    <a:p>
                      <a:r>
                        <a:rPr kumimoji="1" lang="en-US" altLang="ja-JP">
                          <a:solidFill>
                            <a:schemeClr val="bg1">
                              <a:lumMod val="65000"/>
                            </a:schemeClr>
                          </a:solidFill>
                        </a:rPr>
                        <a:t>5</a:t>
                      </a:r>
                      <a:r>
                        <a:rPr kumimoji="1" lang="ja-JP" altLang="en-US">
                          <a:solidFill>
                            <a:schemeClr val="bg1">
                              <a:lumMod val="65000"/>
                            </a:schemeClr>
                          </a:solidFill>
                        </a:rPr>
                        <a:t>月●日まで</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3725489088"/>
                  </a:ext>
                </a:extLst>
              </a:tr>
              <a:tr h="3728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solidFill>
                            <a:schemeClr val="bg1">
                              <a:lumMod val="65000"/>
                            </a:schemeClr>
                          </a:solidFill>
                        </a:rPr>
                        <a:t>講師の決定・連絡</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653209070"/>
                  </a:ext>
                </a:extLst>
              </a:tr>
              <a:tr h="372803">
                <a:tc>
                  <a:txBody>
                    <a:bodyPr/>
                    <a:lstStyle/>
                    <a:p>
                      <a:r>
                        <a:rPr kumimoji="1" lang="ja-JP" altLang="en-US">
                          <a:solidFill>
                            <a:schemeClr val="bg1">
                              <a:lumMod val="65000"/>
                            </a:schemeClr>
                          </a:solidFill>
                        </a:rPr>
                        <a:t>ファシリテーター依頼</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2209980540"/>
                  </a:ext>
                </a:extLst>
              </a:tr>
              <a:tr h="372803">
                <a:tc>
                  <a:txBody>
                    <a:bodyPr/>
                    <a:lstStyle/>
                    <a:p>
                      <a:r>
                        <a:rPr kumimoji="1" lang="ja-JP" altLang="en-US">
                          <a:solidFill>
                            <a:schemeClr val="bg1">
                              <a:lumMod val="65000"/>
                            </a:schemeClr>
                          </a:solidFill>
                        </a:rPr>
                        <a:t>会場確保</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2026580803"/>
                  </a:ext>
                </a:extLst>
              </a:tr>
              <a:tr h="264292">
                <a:tc>
                  <a:txBody>
                    <a:bodyPr/>
                    <a:lstStyle/>
                    <a:p>
                      <a:r>
                        <a:rPr kumimoji="1" lang="ja-JP" altLang="en-US">
                          <a:solidFill>
                            <a:schemeClr val="bg1">
                              <a:lumMod val="65000"/>
                            </a:schemeClr>
                          </a:solidFill>
                        </a:rPr>
                        <a:t>開催案内作成、送付</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1724612838"/>
                  </a:ext>
                </a:extLst>
              </a:tr>
              <a:tr h="372803">
                <a:tc>
                  <a:txBody>
                    <a:bodyPr/>
                    <a:lstStyle/>
                    <a:p>
                      <a:r>
                        <a:rPr kumimoji="1" lang="ja-JP" altLang="en-US">
                          <a:solidFill>
                            <a:schemeClr val="bg1">
                              <a:lumMod val="65000"/>
                            </a:schemeClr>
                          </a:solidFill>
                        </a:rPr>
                        <a:t>広報</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1874950509"/>
                  </a:ext>
                </a:extLst>
              </a:tr>
              <a:tr h="372803">
                <a:tc>
                  <a:txBody>
                    <a:bodyPr/>
                    <a:lstStyle/>
                    <a:p>
                      <a:r>
                        <a:rPr kumimoji="1" lang="ja-JP" altLang="en-US">
                          <a:solidFill>
                            <a:schemeClr val="bg1">
                              <a:lumMod val="65000"/>
                            </a:schemeClr>
                          </a:solidFill>
                        </a:rPr>
                        <a:t>・・・</a:t>
                      </a: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tc>
                  <a:txBody>
                    <a:bodyPr/>
                    <a:lstStyle/>
                    <a:p>
                      <a:endParaRPr kumimoji="1" lang="ja-JP" altLang="en-US">
                        <a:solidFill>
                          <a:schemeClr val="bg1">
                            <a:lumMod val="65000"/>
                          </a:schemeClr>
                        </a:solidFill>
                      </a:endParaRPr>
                    </a:p>
                  </a:txBody>
                  <a:tcPr/>
                </a:tc>
                <a:extLst>
                  <a:ext uri="{0D108BD9-81ED-4DB2-BD59-A6C34878D82A}">
                    <a16:rowId xmlns:a16="http://schemas.microsoft.com/office/drawing/2014/main" val="1225203509"/>
                  </a:ext>
                </a:extLst>
              </a:tr>
            </a:tbl>
          </a:graphicData>
        </a:graphic>
      </p:graphicFrame>
      <p:sp>
        <p:nvSpPr>
          <p:cNvPr id="8" name="正方形/長方形 7">
            <a:extLst>
              <a:ext uri="{FF2B5EF4-FFF2-40B4-BE49-F238E27FC236}">
                <a16:creationId xmlns:a16="http://schemas.microsoft.com/office/drawing/2014/main" id="{25680522-FC20-4079-A198-15F2DE71BF2C}"/>
              </a:ext>
            </a:extLst>
          </p:cNvPr>
          <p:cNvSpPr/>
          <p:nvPr/>
        </p:nvSpPr>
        <p:spPr>
          <a:xfrm>
            <a:off x="357571" y="1279051"/>
            <a:ext cx="9403080" cy="369332"/>
          </a:xfrm>
          <a:prstGeom prst="rect">
            <a:avLst/>
          </a:prstGeom>
        </p:spPr>
        <p:txBody>
          <a:bodyPr wrap="square">
            <a:spAutoFit/>
          </a:bodyPr>
          <a:lstStyle/>
          <a:p>
            <a:r>
              <a:rPr lang="ja-JP" altLang="en-US">
                <a:solidFill>
                  <a:schemeClr val="bg1">
                    <a:lumMod val="75000"/>
                  </a:schemeClr>
                </a:solidFill>
              </a:rPr>
              <a:t>例）</a:t>
            </a:r>
            <a:endParaRPr lang="en-US" altLang="ja-JP">
              <a:solidFill>
                <a:schemeClr val="bg1">
                  <a:lumMod val="75000"/>
                </a:schemeClr>
              </a:solidFill>
            </a:endParaRPr>
          </a:p>
        </p:txBody>
      </p:sp>
      <p:sp>
        <p:nvSpPr>
          <p:cNvPr id="9" name="テキスト ボックス 8">
            <a:extLst>
              <a:ext uri="{FF2B5EF4-FFF2-40B4-BE49-F238E27FC236}">
                <a16:creationId xmlns:a16="http://schemas.microsoft.com/office/drawing/2014/main" id="{6FDE6E81-DBFB-4BAD-92D4-E601987959F4}"/>
              </a:ext>
            </a:extLst>
          </p:cNvPr>
          <p:cNvSpPr txBox="1"/>
          <p:nvPr/>
        </p:nvSpPr>
        <p:spPr>
          <a:xfrm>
            <a:off x="7701092" y="377791"/>
            <a:ext cx="4119119"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FF0066"/>
                </a:solidFill>
                <a:latin typeface="Meiryo UI" panose="020B0604030504040204" pitchFamily="50" charset="-128"/>
                <a:ea typeface="Meiryo UI" panose="020B0604030504040204" pitchFamily="50" charset="-128"/>
              </a:rPr>
              <a:t>余裕があればご記入ください</a:t>
            </a:r>
            <a:endParaRPr lang="en-US" altLang="ja-JP" b="1">
              <a:solidFill>
                <a:srgbClr val="FF0066"/>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285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9959" y="-16320"/>
            <a:ext cx="9646139" cy="1246139"/>
          </a:xfrm>
        </p:spPr>
        <p:txBody>
          <a:bodyPr>
            <a:normAutofit/>
          </a:bodyPr>
          <a:lstStyle/>
          <a:p>
            <a:r>
              <a:rPr kumimoji="1" lang="ja-JP" altLang="en-US" sz="3600"/>
              <a:t>研修企画</a:t>
            </a:r>
            <a:r>
              <a:rPr lang="ja-JP" altLang="en-US" sz="3600"/>
              <a:t>にあたり悩んだ点・</a:t>
            </a:r>
            <a:br>
              <a:rPr lang="ja-JP" altLang="en-US" sz="3600"/>
            </a:br>
            <a:r>
              <a:rPr lang="ja-JP" altLang="en-US" sz="3600"/>
              <a:t>アドバイス</a:t>
            </a:r>
            <a:r>
              <a:rPr kumimoji="1" lang="ja-JP" altLang="en-US" sz="3600"/>
              <a:t>を受けたい点</a:t>
            </a:r>
            <a:endParaRPr kumimoji="1" lang="ja-JP" altLang="en-US" sz="3600">
              <a:solidFill>
                <a:srgbClr val="FF0000"/>
              </a:solidFill>
            </a:endParaRPr>
          </a:p>
        </p:txBody>
      </p:sp>
      <p:pic>
        <p:nvPicPr>
          <p:cNvPr id="10" name="コンテンツ プレースホルダー 9" descr="鉢植えの花">
            <a:extLst>
              <a:ext uri="{FF2B5EF4-FFF2-40B4-BE49-F238E27FC236}">
                <a16:creationId xmlns:a16="http://schemas.microsoft.com/office/drawing/2014/main" id="{59159B81-BF88-4E5B-BEDB-69E039BFAD30}"/>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00072" y="5407357"/>
            <a:ext cx="914400" cy="914400"/>
          </a:xfrm>
        </p:spPr>
      </p:pic>
      <p:sp>
        <p:nvSpPr>
          <p:cNvPr id="4" name="スライド番号プレースホルダー 3">
            <a:extLst>
              <a:ext uri="{FF2B5EF4-FFF2-40B4-BE49-F238E27FC236}">
                <a16:creationId xmlns:a16="http://schemas.microsoft.com/office/drawing/2014/main" id="{F8B86DEA-601C-4F46-A23A-AA6456912D6E}"/>
              </a:ext>
            </a:extLst>
          </p:cNvPr>
          <p:cNvSpPr>
            <a:spLocks noGrp="1"/>
          </p:cNvSpPr>
          <p:nvPr>
            <p:ph type="sldNum" sz="quarter" idx="12"/>
          </p:nvPr>
        </p:nvSpPr>
        <p:spPr/>
        <p:txBody>
          <a:bodyPr/>
          <a:lstStyle/>
          <a:p>
            <a:fld id="{AA9FFE5E-7325-4495-8E4E-1EE4187D59B3}" type="slidenum">
              <a:rPr lang="ja-JP" altLang="en-US" smtClean="0"/>
              <a:pPr/>
              <a:t>16</a:t>
            </a:fld>
            <a:endParaRPr lang="ja-JP" altLang="en-US"/>
          </a:p>
        </p:txBody>
      </p:sp>
      <p:sp>
        <p:nvSpPr>
          <p:cNvPr id="7" name="テキスト ボックス 6">
            <a:extLst>
              <a:ext uri="{FF2B5EF4-FFF2-40B4-BE49-F238E27FC236}">
                <a16:creationId xmlns:a16="http://schemas.microsoft.com/office/drawing/2014/main" id="{D83CC2FB-4250-4B47-9661-0DE4EE2A5391}"/>
              </a:ext>
            </a:extLst>
          </p:cNvPr>
          <p:cNvSpPr txBox="1"/>
          <p:nvPr/>
        </p:nvSpPr>
        <p:spPr>
          <a:xfrm>
            <a:off x="6629728" y="5680721"/>
            <a:ext cx="4685470" cy="646331"/>
          </a:xfrm>
          <a:prstGeom prst="rect">
            <a:avLst/>
          </a:prstGeom>
          <a:noFill/>
          <a:ln>
            <a:noFill/>
          </a:ln>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a:solidFill>
                  <a:srgbClr val="EB6100"/>
                </a:solidFill>
                <a:latin typeface="Meiryo UI" panose="020B0604030504040204" pitchFamily="50" charset="-128"/>
                <a:ea typeface="Meiryo UI" panose="020B0604030504040204" pitchFamily="50" charset="-128"/>
              </a:rPr>
              <a:t>お疲れさま</a:t>
            </a:r>
            <a:r>
              <a:rPr lang="ja-JP" altLang="en-US" b="1" err="1">
                <a:solidFill>
                  <a:srgbClr val="EB6100"/>
                </a:solidFill>
                <a:latin typeface="Meiryo UI" panose="020B0604030504040204" pitchFamily="50" charset="-128"/>
                <a:ea typeface="Meiryo UI" panose="020B0604030504040204" pitchFamily="50" charset="-128"/>
              </a:rPr>
              <a:t>で</a:t>
            </a:r>
            <a:r>
              <a:rPr lang="ja-JP" altLang="en-US" b="1">
                <a:solidFill>
                  <a:srgbClr val="EB6100"/>
                </a:solidFill>
                <a:latin typeface="Meiryo UI" panose="020B0604030504040204" pitchFamily="50" charset="-128"/>
                <a:ea typeface="Meiryo UI" panose="020B0604030504040204" pitchFamily="50" charset="-128"/>
              </a:rPr>
              <a:t>した！</a:t>
            </a:r>
            <a:endParaRPr lang="en-US" altLang="ja-JP" b="1">
              <a:solidFill>
                <a:srgbClr val="EB6100"/>
              </a:solidFill>
              <a:latin typeface="Meiryo UI" panose="020B0604030504040204" pitchFamily="50" charset="-128"/>
              <a:ea typeface="Meiryo UI" panose="020B0604030504040204" pitchFamily="50" charset="-128"/>
            </a:endParaRPr>
          </a:p>
          <a:p>
            <a:pPr algn="ctr"/>
            <a:r>
              <a:rPr lang="ja-JP" altLang="en-US" b="1">
                <a:solidFill>
                  <a:srgbClr val="EB6100"/>
                </a:solidFill>
                <a:latin typeface="Meiryo UI" panose="020B0604030504040204" pitchFamily="50" charset="-128"/>
                <a:ea typeface="Meiryo UI" panose="020B0604030504040204" pitchFamily="50" charset="-128"/>
              </a:rPr>
              <a:t>当日さらにブラッシュアップしていきましょう。</a:t>
            </a:r>
            <a:endParaRPr lang="en-US" altLang="ja-JP" b="1">
              <a:solidFill>
                <a:srgbClr val="EB61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8BB44645-C979-4C07-BCA5-3915A84B89AD}"/>
              </a:ext>
            </a:extLst>
          </p:cNvPr>
          <p:cNvSpPr txBox="1"/>
          <p:nvPr/>
        </p:nvSpPr>
        <p:spPr>
          <a:xfrm>
            <a:off x="7701092" y="413032"/>
            <a:ext cx="4119119" cy="461665"/>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a:r>
              <a:rPr lang="ja-JP" altLang="en-US" sz="2400" b="1">
                <a:solidFill>
                  <a:srgbClr val="FF0066"/>
                </a:solidFill>
                <a:latin typeface="Meiryo UI"/>
                <a:ea typeface="Meiryo UI"/>
              </a:rPr>
              <a:t>必ずご記入ください。</a:t>
            </a:r>
            <a:endParaRPr lang="ja-JP" altLang="en-US" b="1">
              <a:solidFill>
                <a:srgbClr val="FF0066"/>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40984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397" y="55655"/>
            <a:ext cx="10515600" cy="1325563"/>
          </a:xfrm>
        </p:spPr>
        <p:txBody>
          <a:bodyPr/>
          <a:lstStyle/>
          <a:p>
            <a:r>
              <a:rPr kumimoji="1" lang="ja-JP" altLang="en-US">
                <a:latin typeface="Meiryo UI" panose="020B0604030504040204" pitchFamily="50" charset="-128"/>
                <a:ea typeface="Meiryo UI" panose="020B0604030504040204" pitchFamily="50" charset="-128"/>
              </a:rPr>
              <a:t>作成に向けて</a:t>
            </a:r>
          </a:p>
        </p:txBody>
      </p:sp>
      <p:sp>
        <p:nvSpPr>
          <p:cNvPr id="3" name="コンテンツ プレースホルダー 2"/>
          <p:cNvSpPr>
            <a:spLocks noGrp="1"/>
          </p:cNvSpPr>
          <p:nvPr>
            <p:ph idx="1"/>
          </p:nvPr>
        </p:nvSpPr>
        <p:spPr>
          <a:xfrm>
            <a:off x="535774" y="3128814"/>
            <a:ext cx="11153785" cy="3409954"/>
          </a:xfrm>
          <a:prstGeom prst="roundRect">
            <a:avLst>
              <a:gd name="adj" fmla="val 2554"/>
            </a:avLst>
          </a:prstGeom>
          <a:solidFill>
            <a:schemeClr val="accent4">
              <a:lumMod val="20000"/>
              <a:lumOff val="80000"/>
            </a:schemeClr>
          </a:solidFill>
          <a:ln>
            <a:noFill/>
          </a:ln>
        </p:spPr>
        <p:txBody>
          <a:bodyPr anchor="ctr">
            <a:normAutofit/>
          </a:bodyPr>
          <a:lstStyle/>
          <a:p>
            <a:pPr marL="0" indent="0">
              <a:buNone/>
            </a:pPr>
            <a:r>
              <a:rPr lang="ja-JP" altLang="en-US" sz="2000" b="1"/>
              <a:t>■フォント</a:t>
            </a:r>
            <a:endParaRPr lang="en-US" altLang="ja-JP" sz="2000" b="1"/>
          </a:p>
          <a:p>
            <a:pPr lvl="1">
              <a:buFont typeface="Arial" panose="020B0604020202020204" pitchFamily="34" charset="0"/>
              <a:buChar char="•"/>
            </a:pPr>
            <a:r>
              <a:rPr lang="en-US" altLang="ja-JP" sz="2000" err="1"/>
              <a:t>Meiryo</a:t>
            </a:r>
            <a:r>
              <a:rPr lang="en-US" altLang="ja-JP" sz="2000"/>
              <a:t> UI</a:t>
            </a:r>
            <a:r>
              <a:rPr lang="ja-JP" altLang="en-US" sz="2000"/>
              <a:t>もしくは、</a:t>
            </a:r>
            <a:r>
              <a:rPr lang="en-US" altLang="ja-JP" sz="2000"/>
              <a:t>MS</a:t>
            </a:r>
            <a:r>
              <a:rPr lang="ja-JP" altLang="en-US" sz="2000"/>
              <a:t>ゴシックをご使用ください。</a:t>
            </a:r>
            <a:endParaRPr lang="en-US" altLang="ja-JP" sz="2000"/>
          </a:p>
          <a:p>
            <a:pPr marL="0" indent="0">
              <a:buNone/>
            </a:pPr>
            <a:r>
              <a:rPr lang="ja-JP" altLang="en-US" sz="2000" b="1"/>
              <a:t>■文字ポイント</a:t>
            </a:r>
            <a:endParaRPr lang="en-US" altLang="ja-JP" sz="2000" b="1"/>
          </a:p>
          <a:p>
            <a:pPr lvl="1">
              <a:buFont typeface="Arial" panose="020B0604020202020204" pitchFamily="34" charset="0"/>
              <a:buChar char="•"/>
            </a:pPr>
            <a:r>
              <a:rPr lang="ja-JP" altLang="en-US" sz="2000"/>
              <a:t>テーマは</a:t>
            </a:r>
            <a:r>
              <a:rPr lang="en-US" altLang="ja-JP" sz="2000"/>
              <a:t>40</a:t>
            </a:r>
            <a:r>
              <a:rPr lang="ja-JP" altLang="en-US" sz="2000"/>
              <a:t>ポイント以上。</a:t>
            </a:r>
            <a:endParaRPr lang="en-US" altLang="ja-JP" sz="2000"/>
          </a:p>
          <a:p>
            <a:pPr lvl="1">
              <a:buFont typeface="Arial" panose="020B0604020202020204" pitchFamily="34" charset="0"/>
              <a:buChar char="•"/>
            </a:pPr>
            <a:r>
              <a:rPr lang="ja-JP" altLang="en-US" sz="2000"/>
              <a:t>テキストは原則</a:t>
            </a:r>
            <a:r>
              <a:rPr lang="en-US" altLang="ja-JP" sz="2000"/>
              <a:t>18</a:t>
            </a:r>
            <a:r>
              <a:rPr lang="ja-JP" altLang="en-US" sz="2000"/>
              <a:t>ポイント以上をご使用ください。</a:t>
            </a:r>
            <a:endParaRPr lang="en-US" altLang="ja-JP" sz="2000"/>
          </a:p>
          <a:p>
            <a:pPr marL="0" indent="0">
              <a:buNone/>
            </a:pPr>
            <a:r>
              <a:rPr lang="ja-JP" altLang="en-US" sz="2000" b="1"/>
              <a:t>■枚数</a:t>
            </a:r>
            <a:endParaRPr lang="en-US" altLang="ja-JP" sz="2000" b="1"/>
          </a:p>
          <a:p>
            <a:pPr lvl="1">
              <a:buFont typeface="Arial" panose="020B0604020202020204" pitchFamily="34" charset="0"/>
              <a:buChar char="•"/>
            </a:pPr>
            <a:r>
              <a:rPr lang="ja-JP" altLang="en-US" sz="2000"/>
              <a:t>スライド枚数は、少々追加いただいても構いません。</a:t>
            </a:r>
            <a:endParaRPr lang="en-US" altLang="ja-JP" sz="2000"/>
          </a:p>
          <a:p>
            <a:pPr marL="0" indent="0">
              <a:buNone/>
            </a:pPr>
            <a:r>
              <a:rPr lang="ja-JP" altLang="en-US" sz="2000" b="1"/>
              <a:t>■色</a:t>
            </a:r>
            <a:endParaRPr lang="en-US" altLang="ja-JP" sz="2000" b="1"/>
          </a:p>
          <a:p>
            <a:pPr lvl="1">
              <a:buFont typeface="Arial" panose="020B0604020202020204" pitchFamily="34" charset="0"/>
              <a:buChar char="•"/>
            </a:pPr>
            <a:r>
              <a:rPr lang="ja-JP" altLang="en-US" sz="2000"/>
              <a:t>自由にご選択ください。</a:t>
            </a:r>
            <a:endParaRPr lang="en-US" altLang="ja-JP" sz="2000"/>
          </a:p>
        </p:txBody>
      </p:sp>
      <p:sp>
        <p:nvSpPr>
          <p:cNvPr id="5" name="コンテンツ プレースホルダー 2"/>
          <p:cNvSpPr txBox="1">
            <a:spLocks/>
          </p:cNvSpPr>
          <p:nvPr/>
        </p:nvSpPr>
        <p:spPr>
          <a:xfrm>
            <a:off x="537372" y="1664801"/>
            <a:ext cx="11118854" cy="1325563"/>
          </a:xfrm>
          <a:prstGeom prst="roundRect">
            <a:avLst>
              <a:gd name="adj" fmla="val 6340"/>
            </a:avLst>
          </a:prstGeom>
          <a:ln w="28575">
            <a:solidFill>
              <a:srgbClr val="FFC000"/>
            </a:solidFill>
          </a:ln>
        </p:spPr>
        <p:style>
          <a:lnRef idx="2">
            <a:schemeClr val="accent5"/>
          </a:lnRef>
          <a:fillRef idx="1">
            <a:schemeClr val="lt1"/>
          </a:fillRef>
          <a:effectRef idx="0">
            <a:schemeClr val="accent5"/>
          </a:effectRef>
          <a:fontRef idx="minor">
            <a:schemeClr val="dk1"/>
          </a:fontRef>
        </p:style>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Wingdings" panose="05000000000000000000" pitchFamily="2" charset="2"/>
              <a:buChar char="n"/>
              <a:defRPr kumimoji="1" sz="2800" kern="1200">
                <a:solidFill>
                  <a:srgbClr val="0000FF"/>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69875" algn="l" defTabSz="914400" rtl="0" eaLnBrk="1" latinLnBrk="0" hangingPunct="1">
              <a:lnSpc>
                <a:spcPct val="90000"/>
              </a:lnSpc>
              <a:spcBef>
                <a:spcPts val="500"/>
              </a:spcBef>
              <a:buFont typeface="Wingdings" panose="05000000000000000000" pitchFamily="2" charset="2"/>
              <a:buChar char="l"/>
              <a:defRPr kumimoji="1" sz="2400" kern="1200">
                <a:solidFill>
                  <a:schemeClr val="accent2"/>
                </a:solidFill>
                <a:latin typeface="Meiryo UI" panose="020B0604030504040204" pitchFamily="50" charset="-128"/>
                <a:ea typeface="Meiryo UI" panose="020B0604030504040204" pitchFamily="50" charset="-128"/>
                <a:cs typeface="Meiryo UI" panose="020B0604030504040204" pitchFamily="50" charset="-128"/>
              </a:defRPr>
            </a:lvl2pPr>
            <a:lvl3pPr marL="804863" indent="-263525" algn="l" defTabSz="914400" rtl="0" eaLnBrk="1" latinLnBrk="0" hangingPunct="1">
              <a:lnSpc>
                <a:spcPct val="90000"/>
              </a:lnSpc>
              <a:spcBef>
                <a:spcPts val="500"/>
              </a:spcBef>
              <a:buFont typeface="Wingdings" panose="05000000000000000000" pitchFamily="2" charset="2"/>
              <a:buChar char="Ø"/>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4738" indent="-269875" algn="l" defTabSz="914400" rtl="0" eaLnBrk="1" latinLnBrk="0" hangingPunct="1">
              <a:lnSpc>
                <a:spcPct val="90000"/>
              </a:lnSpc>
              <a:spcBef>
                <a:spcPts val="500"/>
              </a:spcBef>
              <a:buFont typeface="Wingdings" panose="05000000000000000000" pitchFamily="2" charset="2"/>
              <a:buChar char="ü"/>
              <a:defRPr kumimoji="1" sz="1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252538" indent="-1778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ja-JP" altLang="en-US">
                <a:solidFill>
                  <a:schemeClr val="tx1"/>
                </a:solidFill>
                <a:latin typeface="Meiryo UI"/>
                <a:ea typeface="Meiryo UI"/>
              </a:rPr>
              <a:t>都道府県における相談支援機能の強化に向け、地域の現状の課題、問題を把握し、それらの解決や質の向上のための研修を企画・実施・評価ができる指導者育成を目指す</a:t>
            </a:r>
            <a:endParaRPr lang="en-US" altLang="ja-JP">
              <a:solidFill>
                <a:schemeClr val="tx1"/>
              </a:solidFill>
              <a:latin typeface="Meiryo UI"/>
              <a:ea typeface="Meiryo UI"/>
            </a:endParaRPr>
          </a:p>
        </p:txBody>
      </p:sp>
      <p:sp>
        <p:nvSpPr>
          <p:cNvPr id="6" name="テキスト ボックス 5"/>
          <p:cNvSpPr txBox="1"/>
          <p:nvPr/>
        </p:nvSpPr>
        <p:spPr>
          <a:xfrm>
            <a:off x="535774" y="1265434"/>
            <a:ext cx="3892469" cy="442674"/>
          </a:xfrm>
          <a:prstGeom prst="roundRect">
            <a:avLst/>
          </a:prstGeom>
          <a:noFill/>
          <a:ln>
            <a:noFill/>
          </a:ln>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ja-JP" altLang="en-US" sz="2000" b="1">
                <a:solidFill>
                  <a:srgbClr val="EB6100"/>
                </a:solidFill>
                <a:latin typeface="Meiryo UI" panose="020B0604030504040204" pitchFamily="50" charset="-128"/>
                <a:ea typeface="Meiryo UI" panose="020B0604030504040204" pitchFamily="50" charset="-128"/>
              </a:rPr>
              <a:t>指導者研修</a:t>
            </a:r>
            <a:r>
              <a:rPr lang="en-US" altLang="ja-JP" sz="2000" b="1">
                <a:solidFill>
                  <a:srgbClr val="EB6100"/>
                </a:solidFill>
                <a:latin typeface="Meiryo UI" panose="020B0604030504040204" pitchFamily="50" charset="-128"/>
                <a:ea typeface="Meiryo UI" panose="020B0604030504040204" pitchFamily="50" charset="-128"/>
              </a:rPr>
              <a:t>(</a:t>
            </a:r>
            <a:r>
              <a:rPr lang="ja-JP" altLang="en-US" sz="2000" b="1">
                <a:solidFill>
                  <a:srgbClr val="EB6100"/>
                </a:solidFill>
                <a:latin typeface="Meiryo UI" panose="020B0604030504040204" pitchFamily="50" charset="-128"/>
                <a:ea typeface="Meiryo UI" panose="020B0604030504040204" pitchFamily="50" charset="-128"/>
              </a:rPr>
              <a:t>前期日程）のねらい</a:t>
            </a:r>
          </a:p>
        </p:txBody>
      </p:sp>
      <p:sp>
        <p:nvSpPr>
          <p:cNvPr id="7" name="スライド番号プレースホルダー 6">
            <a:extLst>
              <a:ext uri="{FF2B5EF4-FFF2-40B4-BE49-F238E27FC236}">
                <a16:creationId xmlns:a16="http://schemas.microsoft.com/office/drawing/2014/main" id="{8CA4D837-041F-411B-95BE-7BED2A02EF39}"/>
              </a:ext>
            </a:extLst>
          </p:cNvPr>
          <p:cNvSpPr>
            <a:spLocks noGrp="1"/>
          </p:cNvSpPr>
          <p:nvPr>
            <p:ph type="sldNum" sz="quarter" idx="12"/>
          </p:nvPr>
        </p:nvSpPr>
        <p:spPr/>
        <p:txBody>
          <a:bodyPr/>
          <a:lstStyle/>
          <a:p>
            <a:fld id="{AA9FFE5E-7325-4495-8E4E-1EE4187D59B3}" type="slidenum">
              <a:rPr lang="ja-JP" altLang="en-US" smtClean="0"/>
              <a:pPr/>
              <a:t>2</a:t>
            </a:fld>
            <a:endParaRPr lang="ja-JP" altLang="en-US"/>
          </a:p>
        </p:txBody>
      </p:sp>
      <p:sp>
        <p:nvSpPr>
          <p:cNvPr id="9" name="テキスト ボックス 8">
            <a:extLst>
              <a:ext uri="{FF2B5EF4-FFF2-40B4-BE49-F238E27FC236}">
                <a16:creationId xmlns:a16="http://schemas.microsoft.com/office/drawing/2014/main" id="{28D058B3-B560-43D7-A4FF-627779B583D8}"/>
              </a:ext>
            </a:extLst>
          </p:cNvPr>
          <p:cNvSpPr txBox="1"/>
          <p:nvPr/>
        </p:nvSpPr>
        <p:spPr>
          <a:xfrm>
            <a:off x="8200724" y="288026"/>
            <a:ext cx="3599191" cy="369332"/>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dist"/>
            <a:r>
              <a:rPr lang="ja-JP" altLang="en-US" b="1">
                <a:solidFill>
                  <a:srgbClr val="FF0066"/>
                </a:solidFill>
                <a:latin typeface="Meiryo UI" panose="020B0604030504040204" pitchFamily="50" charset="-128"/>
                <a:ea typeface="Meiryo UI" panose="020B0604030504040204" pitchFamily="50" charset="-128"/>
              </a:rPr>
              <a:t>本スライドは削除してご提出ください</a:t>
            </a:r>
            <a:endParaRPr lang="en-US" altLang="ja-JP" b="1">
              <a:solidFill>
                <a:srgbClr val="FF0066"/>
              </a:solidFill>
              <a:latin typeface="Meiryo UI" panose="020B0604030504040204" pitchFamily="50" charset="-128"/>
              <a:ea typeface="Meiryo UI" panose="020B0604030504040204" pitchFamily="50" charset="-128"/>
            </a:endParaRPr>
          </a:p>
        </p:txBody>
      </p:sp>
      <p:pic>
        <p:nvPicPr>
          <p:cNvPr id="10" name="グラフィックス 9" descr="鉛筆">
            <a:extLst>
              <a:ext uri="{FF2B5EF4-FFF2-40B4-BE49-F238E27FC236}">
                <a16:creationId xmlns:a16="http://schemas.microsoft.com/office/drawing/2014/main" id="{D7D6F0D9-D2DD-44C2-896F-75376989AA6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20400" y="5678744"/>
            <a:ext cx="663685" cy="663685"/>
          </a:xfrm>
          <a:prstGeom prst="rect">
            <a:avLst/>
          </a:prstGeom>
        </p:spPr>
      </p:pic>
      <p:sp>
        <p:nvSpPr>
          <p:cNvPr id="11" name="フリーフォーム: 図形 10">
            <a:extLst>
              <a:ext uri="{FF2B5EF4-FFF2-40B4-BE49-F238E27FC236}">
                <a16:creationId xmlns:a16="http://schemas.microsoft.com/office/drawing/2014/main" id="{F2FE910E-E3FD-4CF0-AA29-AC564E7A0A4C}"/>
              </a:ext>
            </a:extLst>
          </p:cNvPr>
          <p:cNvSpPr/>
          <p:nvPr/>
        </p:nvSpPr>
        <p:spPr>
          <a:xfrm>
            <a:off x="9937939" y="6043869"/>
            <a:ext cx="1559293" cy="319723"/>
          </a:xfrm>
          <a:custGeom>
            <a:avLst/>
            <a:gdLst>
              <a:gd name="connsiteX0" fmla="*/ 0 w 1559293"/>
              <a:gd name="connsiteY0" fmla="*/ 183057 h 319723"/>
              <a:gd name="connsiteX1" fmla="*/ 269508 w 1559293"/>
              <a:gd name="connsiteY1" fmla="*/ 177 h 319723"/>
              <a:gd name="connsiteX2" fmla="*/ 587141 w 1559293"/>
              <a:gd name="connsiteY2" fmla="*/ 211933 h 319723"/>
              <a:gd name="connsiteX3" fmla="*/ 952901 w 1559293"/>
              <a:gd name="connsiteY3" fmla="*/ 231183 h 319723"/>
              <a:gd name="connsiteX4" fmla="*/ 962527 w 1559293"/>
              <a:gd name="connsiteY4" fmla="*/ 211933 h 319723"/>
              <a:gd name="connsiteX5" fmla="*/ 1424539 w 1559293"/>
              <a:gd name="connsiteY5" fmla="*/ 125305 h 319723"/>
              <a:gd name="connsiteX6" fmla="*/ 1405289 w 1559293"/>
              <a:gd name="connsiteY6" fmla="*/ 106055 h 319723"/>
              <a:gd name="connsiteX7" fmla="*/ 1222409 w 1559293"/>
              <a:gd name="connsiteY7" fmla="*/ 317810 h 319723"/>
              <a:gd name="connsiteX8" fmla="*/ 1559293 w 1559293"/>
              <a:gd name="connsiteY8" fmla="*/ 192682 h 319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9293" h="319723">
                <a:moveTo>
                  <a:pt x="0" y="183057"/>
                </a:moveTo>
                <a:cubicBezTo>
                  <a:pt x="85825" y="89210"/>
                  <a:pt x="171651" y="-4636"/>
                  <a:pt x="269508" y="177"/>
                </a:cubicBezTo>
                <a:cubicBezTo>
                  <a:pt x="367365" y="4990"/>
                  <a:pt x="473242" y="173432"/>
                  <a:pt x="587141" y="211933"/>
                </a:cubicBezTo>
                <a:cubicBezTo>
                  <a:pt x="701040" y="250434"/>
                  <a:pt x="890337" y="231183"/>
                  <a:pt x="952901" y="231183"/>
                </a:cubicBezTo>
                <a:cubicBezTo>
                  <a:pt x="1015465" y="231183"/>
                  <a:pt x="883921" y="229579"/>
                  <a:pt x="962527" y="211933"/>
                </a:cubicBezTo>
                <a:cubicBezTo>
                  <a:pt x="1041133" y="194287"/>
                  <a:pt x="1350746" y="142951"/>
                  <a:pt x="1424539" y="125305"/>
                </a:cubicBezTo>
                <a:cubicBezTo>
                  <a:pt x="1498332" y="107659"/>
                  <a:pt x="1405289" y="106055"/>
                  <a:pt x="1405289" y="106055"/>
                </a:cubicBezTo>
                <a:cubicBezTo>
                  <a:pt x="1371601" y="138139"/>
                  <a:pt x="1196742" y="303372"/>
                  <a:pt x="1222409" y="317810"/>
                </a:cubicBezTo>
                <a:cubicBezTo>
                  <a:pt x="1248076" y="332248"/>
                  <a:pt x="1403684" y="262465"/>
                  <a:pt x="1559293" y="19268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9AA5E81E-28B8-4E72-9A0A-3DBCE4F11D52}"/>
              </a:ext>
            </a:extLst>
          </p:cNvPr>
          <p:cNvSpPr/>
          <p:nvPr/>
        </p:nvSpPr>
        <p:spPr>
          <a:xfrm>
            <a:off x="6992043" y="4968016"/>
            <a:ext cx="4402683" cy="923330"/>
          </a:xfrm>
          <a:prstGeom prst="rect">
            <a:avLst/>
          </a:prstGeom>
        </p:spPr>
        <p:txBody>
          <a:bodyPr wrap="square">
            <a:spAutoFit/>
          </a:bodyPr>
          <a:lstStyle/>
          <a:p>
            <a:pPr algn="ctr"/>
            <a:r>
              <a:rPr lang="ja-JP" altLang="en-US" b="1">
                <a:solidFill>
                  <a:srgbClr val="EB6100"/>
                </a:solidFill>
                <a:latin typeface="Meiryo UI" panose="020B0604030504040204" pitchFamily="50" charset="-128"/>
                <a:ea typeface="Meiryo UI" panose="020B0604030504040204" pitchFamily="50" charset="-128"/>
              </a:rPr>
              <a:t>研修前に内容を深く検討できればできる程、</a:t>
            </a:r>
            <a:br>
              <a:rPr lang="en-US" altLang="ja-JP" b="1">
                <a:solidFill>
                  <a:srgbClr val="EB6100"/>
                </a:solidFill>
                <a:latin typeface="Meiryo UI" panose="020B0604030504040204" pitchFamily="50" charset="-128"/>
                <a:ea typeface="Meiryo UI" panose="020B0604030504040204" pitchFamily="50" charset="-128"/>
              </a:rPr>
            </a:br>
            <a:r>
              <a:rPr lang="ja-JP" altLang="en-US" b="1">
                <a:solidFill>
                  <a:srgbClr val="EB6100"/>
                </a:solidFill>
                <a:latin typeface="Meiryo UI" panose="020B0604030504040204" pitchFamily="50" charset="-128"/>
                <a:ea typeface="Meiryo UI" panose="020B0604030504040204" pitchFamily="50" charset="-128"/>
              </a:rPr>
              <a:t>有意義な研修となります。</a:t>
            </a:r>
            <a:endParaRPr lang="en-US" altLang="ja-JP" b="1">
              <a:solidFill>
                <a:srgbClr val="EB6100"/>
              </a:solidFill>
              <a:latin typeface="Meiryo UI" panose="020B0604030504040204" pitchFamily="50" charset="-128"/>
              <a:ea typeface="Meiryo UI" panose="020B0604030504040204" pitchFamily="50" charset="-128"/>
            </a:endParaRPr>
          </a:p>
          <a:p>
            <a:pPr algn="ctr"/>
            <a:r>
              <a:rPr lang="ja-JP" altLang="en-US" b="1">
                <a:solidFill>
                  <a:srgbClr val="EB6100"/>
                </a:solidFill>
                <a:latin typeface="Meiryo UI" panose="020B0604030504040204" pitchFamily="50" charset="-128"/>
                <a:ea typeface="Meiryo UI" panose="020B0604030504040204" pitchFamily="50" charset="-128"/>
              </a:rPr>
              <a:t>がんばりましょう！</a:t>
            </a:r>
            <a:endParaRPr lang="ja-JP" altLang="en-US" b="1">
              <a:solidFill>
                <a:srgbClr val="EB6100"/>
              </a:solidFill>
            </a:endParaRPr>
          </a:p>
        </p:txBody>
      </p:sp>
    </p:spTree>
    <p:extLst>
      <p:ext uri="{BB962C8B-B14F-4D97-AF65-F5344CB8AC3E}">
        <p14:creationId xmlns:p14="http://schemas.microsoft.com/office/powerpoint/2010/main" val="40106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5830" y="2259678"/>
            <a:ext cx="10704742" cy="1169322"/>
          </a:xfrm>
        </p:spPr>
        <p:txBody>
          <a:bodyPr anchor="t" anchorCtr="0">
            <a:normAutofit/>
          </a:bodyPr>
          <a:lstStyle/>
          <a:p>
            <a:pPr algn="l"/>
            <a:r>
              <a:rPr lang="ja-JP" altLang="en-US" sz="2400">
                <a:latin typeface="Meiryo UI"/>
                <a:ea typeface="Meiryo UI"/>
              </a:rPr>
              <a:t>研修テーマ</a:t>
            </a:r>
            <a:br>
              <a:rPr lang="en-US" altLang="ja-JP" sz="2400"/>
            </a:br>
            <a:r>
              <a:rPr lang="ja-JP" altLang="en-US" sz="5300">
                <a:solidFill>
                  <a:schemeClr val="bg1">
                    <a:lumMod val="85000"/>
                  </a:schemeClr>
                </a:solidFill>
                <a:latin typeface="Meiryo UI"/>
                <a:ea typeface="Meiryo UI"/>
              </a:rPr>
              <a:t>がん相談対応の質保証（</a:t>
            </a:r>
            <a:r>
              <a:rPr lang="en-US" altLang="ja-JP" sz="5300">
                <a:solidFill>
                  <a:schemeClr val="bg1">
                    <a:lumMod val="85000"/>
                  </a:schemeClr>
                </a:solidFill>
                <a:latin typeface="Meiryo UI"/>
                <a:ea typeface="Meiryo UI"/>
              </a:rPr>
              <a:t>QA</a:t>
            </a:r>
            <a:r>
              <a:rPr lang="ja-JP" altLang="en-US" sz="5300">
                <a:solidFill>
                  <a:schemeClr val="bg1">
                    <a:lumMod val="85000"/>
                  </a:schemeClr>
                </a:solidFill>
                <a:latin typeface="Meiryo UI"/>
                <a:ea typeface="Meiryo UI"/>
              </a:rPr>
              <a:t>）を学ぶ</a:t>
            </a:r>
            <a:endParaRPr lang="ja-JP" altLang="en-US" sz="4400">
              <a:solidFill>
                <a:schemeClr val="bg1">
                  <a:lumMod val="85000"/>
                </a:schemeClr>
              </a:solidFill>
              <a:latin typeface="Meiryo UI"/>
              <a:ea typeface="Meiryo UI"/>
            </a:endParaRPr>
          </a:p>
        </p:txBody>
      </p:sp>
      <p:sp>
        <p:nvSpPr>
          <p:cNvPr id="3" name="サブタイトル 2"/>
          <p:cNvSpPr>
            <a:spLocks noGrp="1"/>
          </p:cNvSpPr>
          <p:nvPr>
            <p:ph type="subTitle" idx="1"/>
          </p:nvPr>
        </p:nvSpPr>
        <p:spPr>
          <a:xfrm>
            <a:off x="1219393" y="4201775"/>
            <a:ext cx="9753214" cy="1977658"/>
          </a:xfrm>
        </p:spPr>
        <p:txBody>
          <a:bodyPr>
            <a:normAutofit fontScale="92500" lnSpcReduction="20000"/>
          </a:bodyPr>
          <a:lstStyle/>
          <a:p>
            <a:endParaRPr kumimoji="1" lang="en-US" altLang="ja-JP">
              <a:solidFill>
                <a:schemeClr val="tx1"/>
              </a:solidFill>
            </a:endParaRPr>
          </a:p>
          <a:p>
            <a:pPr algn="l"/>
            <a:r>
              <a:rPr lang="ja-JP" altLang="en-US" sz="3800">
                <a:solidFill>
                  <a:schemeClr val="tx1"/>
                </a:solidFill>
              </a:rPr>
              <a:t>都道府県名：</a:t>
            </a:r>
            <a:endParaRPr lang="en-US" altLang="ja-JP" sz="3800">
              <a:solidFill>
                <a:schemeClr val="tx1"/>
              </a:solidFill>
            </a:endParaRPr>
          </a:p>
          <a:p>
            <a:pPr algn="l"/>
            <a:r>
              <a:rPr lang="ja-JP" altLang="en-US">
                <a:solidFill>
                  <a:schemeClr val="tx1"/>
                </a:solidFill>
              </a:rPr>
              <a:t>チーム代表者名（所属）：</a:t>
            </a:r>
            <a:endParaRPr lang="en-US" altLang="ja-JP">
              <a:solidFill>
                <a:schemeClr val="tx1"/>
              </a:solidFill>
            </a:endParaRPr>
          </a:p>
          <a:p>
            <a:pPr algn="l"/>
            <a:r>
              <a:rPr lang="ja-JP" altLang="en-US">
                <a:solidFill>
                  <a:schemeClr val="tx1"/>
                </a:solidFill>
              </a:rPr>
              <a:t>チームメンバー名（所属）：</a:t>
            </a:r>
            <a:endParaRPr lang="en-US" altLang="ja-JP">
              <a:solidFill>
                <a:schemeClr val="tx1"/>
              </a:solidFill>
            </a:endParaRPr>
          </a:p>
          <a:p>
            <a:pPr algn="l"/>
            <a:r>
              <a:rPr lang="ja-JP" altLang="en-US">
                <a:solidFill>
                  <a:schemeClr val="tx1"/>
                </a:solidFill>
              </a:rPr>
              <a:t>主催・共催等：</a:t>
            </a:r>
            <a:endParaRPr lang="en-US" altLang="ja-JP">
              <a:solidFill>
                <a:schemeClr val="tx1"/>
              </a:solidFill>
            </a:endParaRPr>
          </a:p>
        </p:txBody>
      </p:sp>
      <p:sp>
        <p:nvSpPr>
          <p:cNvPr id="7" name="テキスト ボックス 6"/>
          <p:cNvSpPr txBox="1"/>
          <p:nvPr/>
        </p:nvSpPr>
        <p:spPr>
          <a:xfrm>
            <a:off x="101804" y="22225"/>
            <a:ext cx="8062757" cy="369332"/>
          </a:xfrm>
          <a:prstGeom prst="rect">
            <a:avLst/>
          </a:prstGeom>
          <a:noFill/>
        </p:spPr>
        <p:txBody>
          <a:bodyPr wrap="square" rtlCol="0">
            <a:spAutoFit/>
          </a:bodyPr>
          <a:lstStyle/>
          <a:p>
            <a:r>
              <a:rPr lang="en-US" altLang="ja-JP">
                <a:latin typeface="Meiryo UI" panose="020B0604030504040204" pitchFamily="50" charset="-128"/>
                <a:ea typeface="Meiryo UI" panose="020B0604030504040204" pitchFamily="50" charset="-128"/>
              </a:rPr>
              <a:t>2025</a:t>
            </a:r>
            <a:r>
              <a:rPr lang="ja-JP" altLang="ja-JP">
                <a:latin typeface="Meiryo UI" panose="020B0604030504040204" pitchFamily="50" charset="-128"/>
                <a:ea typeface="Meiryo UI" panose="020B0604030504040204" pitchFamily="50" charset="-128"/>
              </a:rPr>
              <a:t>年度がん相談支援センター相談員指導者</a:t>
            </a:r>
            <a:r>
              <a:rPr lang="ja-JP" altLang="en-US">
                <a:latin typeface="Meiryo UI" panose="020B0604030504040204" pitchFamily="50" charset="-128"/>
                <a:ea typeface="Meiryo UI" panose="020B0604030504040204" pitchFamily="50" charset="-128"/>
              </a:rPr>
              <a:t>研修　企画案</a:t>
            </a:r>
          </a:p>
        </p:txBody>
      </p:sp>
      <p:sp>
        <p:nvSpPr>
          <p:cNvPr id="4" name="スライド番号プレースホルダー 3">
            <a:extLst>
              <a:ext uri="{FF2B5EF4-FFF2-40B4-BE49-F238E27FC236}">
                <a16:creationId xmlns:a16="http://schemas.microsoft.com/office/drawing/2014/main" id="{E6E55F5B-8398-47AE-8301-223EF0D978E8}"/>
              </a:ext>
            </a:extLst>
          </p:cNvPr>
          <p:cNvSpPr>
            <a:spLocks noGrp="1"/>
          </p:cNvSpPr>
          <p:nvPr>
            <p:ph type="sldNum" sz="quarter" idx="12"/>
          </p:nvPr>
        </p:nvSpPr>
        <p:spPr>
          <a:xfrm>
            <a:off x="9448800" y="6492875"/>
            <a:ext cx="2743200" cy="365125"/>
          </a:xfrm>
        </p:spPr>
        <p:txBody>
          <a:bodyPr/>
          <a:lstStyle/>
          <a:p>
            <a:fld id="{AA9FFE5E-7325-4495-8E4E-1EE4187D59B3}" type="slidenum">
              <a:rPr lang="ja-JP" altLang="en-US" sz="2000" smtClean="0">
                <a:solidFill>
                  <a:schemeClr val="tx1"/>
                </a:solidFill>
              </a:rPr>
              <a:pPr/>
              <a:t>3</a:t>
            </a:fld>
            <a:endParaRPr lang="ja-JP" altLang="en-US" sz="2000">
              <a:solidFill>
                <a:schemeClr val="tx1"/>
              </a:solidFill>
            </a:endParaRPr>
          </a:p>
        </p:txBody>
      </p:sp>
    </p:spTree>
    <p:extLst>
      <p:ext uri="{BB962C8B-B14F-4D97-AF65-F5344CB8AC3E}">
        <p14:creationId xmlns:p14="http://schemas.microsoft.com/office/powerpoint/2010/main" val="345714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ねがい＝目指す相談員像</a:t>
            </a:r>
            <a:endParaRPr kumimoji="1" lang="ja-JP" altLang="en-US"/>
          </a:p>
        </p:txBody>
      </p:sp>
      <p:sp>
        <p:nvSpPr>
          <p:cNvPr id="4" name="スライド番号プレースホルダー 3">
            <a:extLst>
              <a:ext uri="{FF2B5EF4-FFF2-40B4-BE49-F238E27FC236}">
                <a16:creationId xmlns:a16="http://schemas.microsoft.com/office/drawing/2014/main" id="{DF07DE4E-C544-4B8E-83D7-40F248FD613C}"/>
              </a:ext>
            </a:extLst>
          </p:cNvPr>
          <p:cNvSpPr>
            <a:spLocks noGrp="1"/>
          </p:cNvSpPr>
          <p:nvPr>
            <p:ph type="sldNum" sz="quarter" idx="12"/>
          </p:nvPr>
        </p:nvSpPr>
        <p:spPr/>
        <p:txBody>
          <a:bodyPr/>
          <a:lstStyle/>
          <a:p>
            <a:fld id="{AA9FFE5E-7325-4495-8E4E-1EE4187D59B3}" type="slidenum">
              <a:rPr lang="ja-JP" altLang="en-US" smtClean="0"/>
              <a:pPr/>
              <a:t>4</a:t>
            </a:fld>
            <a:endParaRPr lang="ja-JP" altLang="en-US"/>
          </a:p>
        </p:txBody>
      </p:sp>
      <p:sp>
        <p:nvSpPr>
          <p:cNvPr id="6" name="正方形/長方形 5">
            <a:extLst>
              <a:ext uri="{FF2B5EF4-FFF2-40B4-BE49-F238E27FC236}">
                <a16:creationId xmlns:a16="http://schemas.microsoft.com/office/drawing/2014/main" id="{5653EA03-530A-423A-954E-DBF40AA1AF89}"/>
              </a:ext>
            </a:extLst>
          </p:cNvPr>
          <p:cNvSpPr/>
          <p:nvPr/>
        </p:nvSpPr>
        <p:spPr>
          <a:xfrm>
            <a:off x="535516" y="3074530"/>
            <a:ext cx="4820550" cy="523220"/>
          </a:xfrm>
          <a:prstGeom prst="rect">
            <a:avLst/>
          </a:prstGeom>
        </p:spPr>
        <p:txBody>
          <a:bodyPr wrap="none" lIns="91440" tIns="45720" rIns="91440" bIns="45720" anchor="t">
            <a:spAutoFit/>
          </a:bodyPr>
          <a:lstStyle/>
          <a:p>
            <a:pPr>
              <a:buFont typeface="Wingdings" panose="05000000000000000000" pitchFamily="2" charset="2"/>
              <a:buChar char="n"/>
            </a:pPr>
            <a:r>
              <a:rPr lang="ja-JP" altLang="en-US" sz="2800"/>
              <a:t>目指す相談員像の背景・理由</a:t>
            </a:r>
            <a:endParaRPr lang="en-US" altLang="ja-JP" sz="2800"/>
          </a:p>
        </p:txBody>
      </p:sp>
      <p:sp>
        <p:nvSpPr>
          <p:cNvPr id="7" name="正方形/長方形 6">
            <a:extLst>
              <a:ext uri="{FF2B5EF4-FFF2-40B4-BE49-F238E27FC236}">
                <a16:creationId xmlns:a16="http://schemas.microsoft.com/office/drawing/2014/main" id="{7845C5B1-9830-498E-97F5-D827917C31B1}"/>
              </a:ext>
            </a:extLst>
          </p:cNvPr>
          <p:cNvSpPr/>
          <p:nvPr/>
        </p:nvSpPr>
        <p:spPr>
          <a:xfrm>
            <a:off x="535516" y="1293594"/>
            <a:ext cx="2911374" cy="523220"/>
          </a:xfrm>
          <a:prstGeom prst="rect">
            <a:avLst/>
          </a:prstGeom>
        </p:spPr>
        <p:txBody>
          <a:bodyPr wrap="none">
            <a:spAutoFit/>
          </a:bodyPr>
          <a:lstStyle/>
          <a:p>
            <a:pPr>
              <a:buFont typeface="Wingdings" panose="05000000000000000000" pitchFamily="2" charset="2"/>
              <a:buChar char="n"/>
            </a:pPr>
            <a:r>
              <a:rPr lang="ja-JP" altLang="en-US" sz="2800"/>
              <a:t>目指す相談員像</a:t>
            </a:r>
            <a:endParaRPr lang="en-US" altLang="ja-JP" sz="2800"/>
          </a:p>
        </p:txBody>
      </p:sp>
      <p:sp>
        <p:nvSpPr>
          <p:cNvPr id="8" name="正方形/長方形 7">
            <a:extLst>
              <a:ext uri="{FF2B5EF4-FFF2-40B4-BE49-F238E27FC236}">
                <a16:creationId xmlns:a16="http://schemas.microsoft.com/office/drawing/2014/main" id="{B060C3E9-8D12-427E-B2B3-18B5A1C4C703}"/>
              </a:ext>
            </a:extLst>
          </p:cNvPr>
          <p:cNvSpPr/>
          <p:nvPr/>
        </p:nvSpPr>
        <p:spPr>
          <a:xfrm>
            <a:off x="739250" y="1843670"/>
            <a:ext cx="10311865" cy="923330"/>
          </a:xfrm>
          <a:prstGeom prst="rect">
            <a:avLst/>
          </a:prstGeom>
        </p:spPr>
        <p:txBody>
          <a:bodyPr wrap="square" lIns="91440" tIns="45720" rIns="91440" bIns="45720" anchor="t">
            <a:spAutoFit/>
          </a:bodyPr>
          <a:lstStyle/>
          <a:p>
            <a:pPr marL="285750" indent="-285750">
              <a:buFont typeface="Arial" panose="020B0604020202020204" pitchFamily="34" charset="0"/>
              <a:buChar char="•"/>
            </a:pPr>
            <a:r>
              <a:rPr lang="ja-JP" altLang="ja-JP">
                <a:solidFill>
                  <a:schemeClr val="bg1">
                    <a:lumMod val="75000"/>
                  </a:schemeClr>
                </a:solidFill>
              </a:rPr>
              <a:t>まずは、とことん相談者の思いを</a:t>
            </a:r>
            <a:r>
              <a:rPr lang="ja-JP" altLang="en-US">
                <a:solidFill>
                  <a:schemeClr val="bg1">
                    <a:lumMod val="75000"/>
                  </a:schemeClr>
                </a:solidFill>
              </a:rPr>
              <a:t>丁寧に</a:t>
            </a:r>
            <a:r>
              <a:rPr lang="ja-JP" altLang="ja-JP">
                <a:solidFill>
                  <a:schemeClr val="bg1">
                    <a:lumMod val="75000"/>
                  </a:schemeClr>
                </a:solidFill>
              </a:rPr>
              <a:t>傾聴し、共感</a:t>
            </a:r>
            <a:r>
              <a:rPr lang="ja-JP" altLang="en-US">
                <a:solidFill>
                  <a:schemeClr val="bg1">
                    <a:lumMod val="75000"/>
                  </a:schemeClr>
                </a:solidFill>
              </a:rPr>
              <a:t>し</a:t>
            </a:r>
            <a:r>
              <a:rPr lang="ja-JP" altLang="ja-JP">
                <a:solidFill>
                  <a:schemeClr val="bg1">
                    <a:lumMod val="75000"/>
                  </a:schemeClr>
                </a:solidFill>
              </a:rPr>
              <a:t>、</a:t>
            </a:r>
            <a:r>
              <a:rPr lang="ja-JP" altLang="en-US">
                <a:solidFill>
                  <a:schemeClr val="bg1">
                    <a:lumMod val="75000"/>
                  </a:schemeClr>
                </a:solidFill>
              </a:rPr>
              <a:t>あるがままを受け止めることができる</a:t>
            </a:r>
            <a:r>
              <a:rPr lang="ja-JP" altLang="ja-JP">
                <a:solidFill>
                  <a:schemeClr val="bg1">
                    <a:lumMod val="75000"/>
                  </a:schemeClr>
                </a:solidFill>
              </a:rPr>
              <a:t>相談員</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9" name="正方形/長方形 8">
            <a:extLst>
              <a:ext uri="{FF2B5EF4-FFF2-40B4-BE49-F238E27FC236}">
                <a16:creationId xmlns:a16="http://schemas.microsoft.com/office/drawing/2014/main" id="{9CE23DC7-388F-4CCA-A898-DCE4A14B7E11}"/>
              </a:ext>
            </a:extLst>
          </p:cNvPr>
          <p:cNvSpPr/>
          <p:nvPr/>
        </p:nvSpPr>
        <p:spPr>
          <a:xfrm>
            <a:off x="739250" y="3650471"/>
            <a:ext cx="10311865" cy="1200329"/>
          </a:xfrm>
          <a:prstGeom prst="rect">
            <a:avLst/>
          </a:prstGeom>
        </p:spPr>
        <p:txBody>
          <a:bodyPr wrap="square" lIns="91440" tIns="45720" rIns="91440" bIns="45720" anchor="t">
            <a:spAutoFit/>
          </a:bodyPr>
          <a:lstStyle/>
          <a:p>
            <a:pPr marL="285750" indent="-285750">
              <a:buFont typeface="Arial" panose="020B0604020202020204" pitchFamily="34" charset="0"/>
              <a:buChar char="•"/>
            </a:pPr>
            <a:r>
              <a:rPr lang="ja-JP" altLang="en-US">
                <a:solidFill>
                  <a:schemeClr val="bg1">
                    <a:lumMod val="75000"/>
                  </a:schemeClr>
                </a:solidFill>
              </a:rPr>
              <a:t>が</a:t>
            </a:r>
            <a:r>
              <a:rPr lang="ja-JP" altLang="ja-JP">
                <a:solidFill>
                  <a:schemeClr val="bg1">
                    <a:lumMod val="75000"/>
                  </a:schemeClr>
                </a:solidFill>
              </a:rPr>
              <a:t>ん種、病期、年齢、家族関係、経済状態、仕事など相談者個々が抱える悩み、心配事は</a:t>
            </a:r>
            <a:r>
              <a:rPr lang="ja-JP" altLang="en-US">
                <a:solidFill>
                  <a:schemeClr val="bg1">
                    <a:lumMod val="75000"/>
                  </a:schemeClr>
                </a:solidFill>
              </a:rPr>
              <a:t>様々である。</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相談者は不安や混乱の中で、自分の状況をうまく伝えられなかったり、孤独を感じていることも多い。</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0" name="テキスト ボックス 9">
            <a:extLst>
              <a:ext uri="{FF2B5EF4-FFF2-40B4-BE49-F238E27FC236}">
                <a16:creationId xmlns:a16="http://schemas.microsoft.com/office/drawing/2014/main" id="{A1BB2829-07FB-4BC8-B39E-7F102B10235C}"/>
              </a:ext>
            </a:extLst>
          </p:cNvPr>
          <p:cNvSpPr txBox="1"/>
          <p:nvPr/>
        </p:nvSpPr>
        <p:spPr>
          <a:xfrm>
            <a:off x="2625517" y="4995607"/>
            <a:ext cx="9197392" cy="1477328"/>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b="1">
                <a:solidFill>
                  <a:srgbClr val="FF0066"/>
                </a:solidFill>
              </a:rPr>
              <a:t>全てのがん相談に共通する姿勢、理想および目指す相談員像について話し合い、お書きください。</a:t>
            </a:r>
            <a:br>
              <a:rPr lang="en-US" altLang="ja-JP" b="1">
                <a:solidFill>
                  <a:srgbClr val="FF0066"/>
                </a:solidFill>
              </a:rPr>
            </a:br>
            <a:r>
              <a:rPr lang="ja-JP" altLang="en-US" b="1">
                <a:solidFill>
                  <a:srgbClr val="FF0066"/>
                </a:solidFill>
              </a:rPr>
              <a:t>抽象度は高くて構いません。</a:t>
            </a:r>
            <a:endParaRPr lang="en-US" altLang="ja-JP" b="1">
              <a:solidFill>
                <a:srgbClr val="FF0066"/>
              </a:solidFill>
            </a:endParaRPr>
          </a:p>
          <a:p>
            <a:r>
              <a:rPr lang="ja-JP" altLang="en-US" b="1">
                <a:solidFill>
                  <a:srgbClr val="FF0066"/>
                </a:solidFill>
              </a:rPr>
              <a:t>まず、各メンバーがシンプルに、ひと言で、自分自身の言葉で語ってください。</a:t>
            </a:r>
            <a:endParaRPr lang="en-US" altLang="ja-JP" b="1">
              <a:solidFill>
                <a:srgbClr val="FF0066"/>
              </a:solidFill>
            </a:endParaRPr>
          </a:p>
          <a:p>
            <a:r>
              <a:rPr lang="ja-JP" altLang="en-US" b="1">
                <a:solidFill>
                  <a:srgbClr val="FF0066"/>
                </a:solidFill>
              </a:rPr>
              <a:t>メンバーが、なぜそう考えたのか、理由や思考プロセスに関心を持ち、互いに質問し合いましょう。</a:t>
            </a:r>
            <a:endParaRPr lang="en-US" altLang="ja-JP" b="1">
              <a:solidFill>
                <a:srgbClr val="FF0066"/>
              </a:solidFill>
              <a:cs typeface="Calibri"/>
            </a:endParaRPr>
          </a:p>
          <a:p>
            <a:r>
              <a:rPr lang="ja-JP" altLang="en-US" b="1">
                <a:solidFill>
                  <a:srgbClr val="FF0066"/>
                </a:solidFill>
              </a:rPr>
              <a:t>多様な意見を尊重しながら対話を重ね、一定の合意が得られたものをお書きください。</a:t>
            </a:r>
            <a:endParaRPr lang="en-US" altLang="ja-JP" b="1">
              <a:solidFill>
                <a:srgbClr val="FF0066"/>
              </a:solidFill>
            </a:endParaRPr>
          </a:p>
        </p:txBody>
      </p:sp>
    </p:spTree>
    <p:extLst>
      <p:ext uri="{BB962C8B-B14F-4D97-AF65-F5344CB8AC3E}">
        <p14:creationId xmlns:p14="http://schemas.microsoft.com/office/powerpoint/2010/main" val="207747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3583" y="201699"/>
            <a:ext cx="8626765" cy="956734"/>
          </a:xfrm>
        </p:spPr>
        <p:txBody>
          <a:bodyPr>
            <a:normAutofit/>
          </a:bodyPr>
          <a:lstStyle/>
          <a:p>
            <a:r>
              <a:rPr lang="ja-JP" altLang="en-US"/>
              <a:t>地域の現状と課題 １</a:t>
            </a:r>
          </a:p>
        </p:txBody>
      </p:sp>
      <p:sp>
        <p:nvSpPr>
          <p:cNvPr id="4" name="スライド番号プレースホルダー 3">
            <a:extLst>
              <a:ext uri="{FF2B5EF4-FFF2-40B4-BE49-F238E27FC236}">
                <a16:creationId xmlns:a16="http://schemas.microsoft.com/office/drawing/2014/main" id="{CB5508C0-9FB6-4B87-AB12-A2EB3B290DD8}"/>
              </a:ext>
            </a:extLst>
          </p:cNvPr>
          <p:cNvSpPr>
            <a:spLocks noGrp="1"/>
          </p:cNvSpPr>
          <p:nvPr>
            <p:ph type="sldNum" sz="quarter" idx="12"/>
          </p:nvPr>
        </p:nvSpPr>
        <p:spPr/>
        <p:txBody>
          <a:bodyPr/>
          <a:lstStyle/>
          <a:p>
            <a:fld id="{AA9FFE5E-7325-4495-8E4E-1EE4187D59B3}" type="slidenum">
              <a:rPr lang="ja-JP" altLang="en-US" smtClean="0"/>
              <a:pPr/>
              <a:t>5</a:t>
            </a:fld>
            <a:endParaRPr lang="ja-JP" altLang="en-US"/>
          </a:p>
        </p:txBody>
      </p:sp>
      <p:sp>
        <p:nvSpPr>
          <p:cNvPr id="6" name="正方形/長方形 5">
            <a:extLst>
              <a:ext uri="{FF2B5EF4-FFF2-40B4-BE49-F238E27FC236}">
                <a16:creationId xmlns:a16="http://schemas.microsoft.com/office/drawing/2014/main" id="{87778BDA-A202-474E-9AEB-066FCFF627E6}"/>
              </a:ext>
            </a:extLst>
          </p:cNvPr>
          <p:cNvSpPr/>
          <p:nvPr/>
        </p:nvSpPr>
        <p:spPr>
          <a:xfrm>
            <a:off x="473583" y="1212665"/>
            <a:ext cx="2082621" cy="523220"/>
          </a:xfrm>
          <a:prstGeom prst="rect">
            <a:avLst/>
          </a:prstGeom>
        </p:spPr>
        <p:txBody>
          <a:bodyPr wrap="none">
            <a:spAutoFit/>
          </a:bodyPr>
          <a:lstStyle/>
          <a:p>
            <a:pPr marL="457200" indent="-457200">
              <a:buFont typeface="Wingdings" panose="05000000000000000000" pitchFamily="2" charset="2"/>
              <a:buChar char="n"/>
            </a:pPr>
            <a:r>
              <a:rPr lang="ja-JP" altLang="en-US" sz="2800"/>
              <a:t>基本情報</a:t>
            </a:r>
            <a:endParaRPr lang="en-US" altLang="ja-JP" sz="2800"/>
          </a:p>
        </p:txBody>
      </p:sp>
      <p:sp>
        <p:nvSpPr>
          <p:cNvPr id="8" name="テキスト ボックス 7">
            <a:extLst>
              <a:ext uri="{FF2B5EF4-FFF2-40B4-BE49-F238E27FC236}">
                <a16:creationId xmlns:a16="http://schemas.microsoft.com/office/drawing/2014/main" id="{808E3B76-D42F-48E9-97AE-E1AC5183D325}"/>
              </a:ext>
            </a:extLst>
          </p:cNvPr>
          <p:cNvSpPr txBox="1"/>
          <p:nvPr/>
        </p:nvSpPr>
        <p:spPr>
          <a:xfrm>
            <a:off x="4457452" y="4975990"/>
            <a:ext cx="7305278" cy="1508219"/>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b="1">
                <a:solidFill>
                  <a:srgbClr val="FF0066"/>
                </a:solidFill>
              </a:rPr>
              <a:t>都道府県の特徴を理解するために、まず以下の内容などを概観しましょう。</a:t>
            </a:r>
          </a:p>
          <a:p>
            <a:pPr marL="285750" indent="-285750">
              <a:buFont typeface="Arial" panose="020B0604020202020204" pitchFamily="34" charset="0"/>
              <a:buChar char="•"/>
            </a:pPr>
            <a:r>
              <a:rPr lang="ja-JP" altLang="en-US" b="1">
                <a:solidFill>
                  <a:srgbClr val="FF0066"/>
                </a:solidFill>
              </a:rPr>
              <a:t>都道府県のがん罹患数、死亡者数、死亡者割合、高齢化率　等</a:t>
            </a:r>
          </a:p>
          <a:p>
            <a:pPr marL="285750" indent="-285750">
              <a:buFont typeface="Arial" panose="020B0604020202020204" pitchFamily="34" charset="0"/>
              <a:buChar char="•"/>
            </a:pPr>
            <a:r>
              <a:rPr lang="ja-JP" altLang="en-US" b="1">
                <a:solidFill>
                  <a:srgbClr val="FF0066"/>
                </a:solidFill>
              </a:rPr>
              <a:t>地域特性（交通事情、産業、家族形態　等）</a:t>
            </a:r>
          </a:p>
          <a:p>
            <a:pPr marL="285750" indent="-285750">
              <a:buFont typeface="Arial" panose="020B0604020202020204" pitchFamily="34" charset="0"/>
              <a:buChar char="•"/>
            </a:pPr>
            <a:r>
              <a:rPr lang="ja-JP" altLang="en-US" b="1">
                <a:solidFill>
                  <a:srgbClr val="FF0066"/>
                </a:solidFill>
              </a:rPr>
              <a:t>がん診療連携拠点病院やがん医療などの現状や傾向</a:t>
            </a:r>
          </a:p>
          <a:p>
            <a:pPr marL="285750" indent="-285750">
              <a:buFont typeface="Arial" panose="020B0604020202020204" pitchFamily="34" charset="0"/>
              <a:buChar char="•"/>
            </a:pPr>
            <a:r>
              <a:rPr lang="ja-JP" altLang="en-US" b="1">
                <a:solidFill>
                  <a:srgbClr val="FF0066"/>
                </a:solidFill>
              </a:rPr>
              <a:t>都道府県のがん対策推進計画　等</a:t>
            </a:r>
          </a:p>
        </p:txBody>
      </p:sp>
      <p:sp>
        <p:nvSpPr>
          <p:cNvPr id="9" name="正方形/長方形 8">
            <a:extLst>
              <a:ext uri="{FF2B5EF4-FFF2-40B4-BE49-F238E27FC236}">
                <a16:creationId xmlns:a16="http://schemas.microsoft.com/office/drawing/2014/main" id="{E08C0159-9A9E-4C6C-BCC5-6740E85329AF}"/>
              </a:ext>
            </a:extLst>
          </p:cNvPr>
          <p:cNvSpPr/>
          <p:nvPr/>
        </p:nvSpPr>
        <p:spPr>
          <a:xfrm>
            <a:off x="739248" y="1799041"/>
            <a:ext cx="10311865" cy="1200329"/>
          </a:xfrm>
          <a:prstGeom prst="rect">
            <a:avLst/>
          </a:prstGeom>
        </p:spPr>
        <p:txBody>
          <a:bodyPr wrap="square" lIns="91440" tIns="45720" rIns="91440" bIns="45720" anchor="t">
            <a:spAutoFit/>
          </a:bodyPr>
          <a:lstStyle/>
          <a:p>
            <a:r>
              <a:rPr lang="en-US" altLang="ja-JP">
                <a:solidFill>
                  <a:schemeClr val="bg1">
                    <a:lumMod val="75000"/>
                  </a:schemeClr>
                </a:solidFill>
              </a:rPr>
              <a:t>【</a:t>
            </a:r>
            <a:r>
              <a:rPr lang="ja-JP" altLang="en-US">
                <a:solidFill>
                  <a:schemeClr val="bg1">
                    <a:lumMod val="75000"/>
                  </a:schemeClr>
                </a:solidFill>
              </a:rPr>
              <a:t>○○県のがん統計</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罹患者数　○○人</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死亡者数　○○人</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0" name="正方形/長方形 9">
            <a:extLst>
              <a:ext uri="{FF2B5EF4-FFF2-40B4-BE49-F238E27FC236}">
                <a16:creationId xmlns:a16="http://schemas.microsoft.com/office/drawing/2014/main" id="{8CB7B017-A4FC-4378-86B6-59BDA93A0E41}"/>
              </a:ext>
            </a:extLst>
          </p:cNvPr>
          <p:cNvSpPr/>
          <p:nvPr/>
        </p:nvSpPr>
        <p:spPr>
          <a:xfrm>
            <a:off x="739248" y="3191926"/>
            <a:ext cx="10311865" cy="923330"/>
          </a:xfrm>
          <a:prstGeom prst="rect">
            <a:avLst/>
          </a:prstGeom>
        </p:spPr>
        <p:txBody>
          <a:bodyPr wrap="square" lIns="91440" tIns="45720" rIns="91440" bIns="45720" anchor="t">
            <a:spAutoFit/>
          </a:bodyPr>
          <a:lstStyle/>
          <a:p>
            <a:r>
              <a:rPr lang="en-US" altLang="ja-JP">
                <a:solidFill>
                  <a:schemeClr val="bg1">
                    <a:lumMod val="75000"/>
                  </a:schemeClr>
                </a:solidFill>
              </a:rPr>
              <a:t>【</a:t>
            </a:r>
            <a:r>
              <a:rPr lang="ja-JP" altLang="en-US">
                <a:solidFill>
                  <a:schemeClr val="bg1">
                    <a:lumMod val="75000"/>
                  </a:schemeClr>
                </a:solidFill>
              </a:rPr>
              <a:t>○○県のがんの特徴</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県北部に人口が集中し、医療機関も偏在している。</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1" name="正方形/長方形 10">
            <a:extLst>
              <a:ext uri="{FF2B5EF4-FFF2-40B4-BE49-F238E27FC236}">
                <a16:creationId xmlns:a16="http://schemas.microsoft.com/office/drawing/2014/main" id="{D62E73A0-FBE4-44FD-BA8F-DEC5320A3DAB}"/>
              </a:ext>
            </a:extLst>
          </p:cNvPr>
          <p:cNvSpPr/>
          <p:nvPr/>
        </p:nvSpPr>
        <p:spPr>
          <a:xfrm>
            <a:off x="739248" y="4330998"/>
            <a:ext cx="10311865" cy="646331"/>
          </a:xfrm>
          <a:prstGeom prst="rect">
            <a:avLst/>
          </a:prstGeom>
        </p:spPr>
        <p:txBody>
          <a:bodyPr wrap="square" lIns="91440" tIns="45720" rIns="91440" bIns="45720" anchor="t">
            <a:spAutoFit/>
          </a:bodyPr>
          <a:lstStyle/>
          <a:p>
            <a:r>
              <a:rPr lang="en-US" altLang="ja-JP">
                <a:solidFill>
                  <a:schemeClr val="bg1">
                    <a:lumMod val="75000"/>
                  </a:schemeClr>
                </a:solidFill>
              </a:rPr>
              <a:t>【</a:t>
            </a:r>
            <a:r>
              <a:rPr lang="ja-JP" altLang="en-US">
                <a:solidFill>
                  <a:schemeClr val="bg1">
                    <a:lumMod val="75000"/>
                  </a:schemeClr>
                </a:solidFill>
              </a:rPr>
              <a:t>○○県のがん対策推進基本計画</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3" name="正方形/長方形 2">
            <a:extLst>
              <a:ext uri="{FF2B5EF4-FFF2-40B4-BE49-F238E27FC236}">
                <a16:creationId xmlns:a16="http://schemas.microsoft.com/office/drawing/2014/main" id="{9DF35CF0-F619-4CEB-8436-D33606097D35}"/>
              </a:ext>
            </a:extLst>
          </p:cNvPr>
          <p:cNvSpPr/>
          <p:nvPr/>
        </p:nvSpPr>
        <p:spPr>
          <a:xfrm>
            <a:off x="9100348" y="1615802"/>
            <a:ext cx="2531544" cy="2934969"/>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lumMod val="75000"/>
                  </a:schemeClr>
                </a:solidFill>
              </a:rPr>
              <a:t>図など</a:t>
            </a:r>
          </a:p>
        </p:txBody>
      </p:sp>
    </p:spTree>
    <p:extLst>
      <p:ext uri="{BB962C8B-B14F-4D97-AF65-F5344CB8AC3E}">
        <p14:creationId xmlns:p14="http://schemas.microsoft.com/office/powerpoint/2010/main" val="3734744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5832" y="269362"/>
            <a:ext cx="8626765" cy="956734"/>
          </a:xfrm>
        </p:spPr>
        <p:txBody>
          <a:bodyPr>
            <a:normAutofit/>
          </a:bodyPr>
          <a:lstStyle/>
          <a:p>
            <a:r>
              <a:rPr lang="ja-JP" altLang="en-US"/>
              <a:t>地域の現状と課題 ２</a:t>
            </a:r>
          </a:p>
        </p:txBody>
      </p:sp>
      <p:sp>
        <p:nvSpPr>
          <p:cNvPr id="4" name="スライド番号プレースホルダー 3">
            <a:extLst>
              <a:ext uri="{FF2B5EF4-FFF2-40B4-BE49-F238E27FC236}">
                <a16:creationId xmlns:a16="http://schemas.microsoft.com/office/drawing/2014/main" id="{A6769F6C-4FF0-4534-A8EC-09551B5815C0}"/>
              </a:ext>
            </a:extLst>
          </p:cNvPr>
          <p:cNvSpPr>
            <a:spLocks noGrp="1"/>
          </p:cNvSpPr>
          <p:nvPr>
            <p:ph type="sldNum" sz="quarter" idx="12"/>
          </p:nvPr>
        </p:nvSpPr>
        <p:spPr/>
        <p:txBody>
          <a:bodyPr/>
          <a:lstStyle/>
          <a:p>
            <a:fld id="{AA9FFE5E-7325-4495-8E4E-1EE4187D59B3}" type="slidenum">
              <a:rPr lang="ja-JP" altLang="en-US" smtClean="0"/>
              <a:pPr/>
              <a:t>6</a:t>
            </a:fld>
            <a:endParaRPr lang="ja-JP" altLang="en-US"/>
          </a:p>
        </p:txBody>
      </p:sp>
      <p:sp>
        <p:nvSpPr>
          <p:cNvPr id="5" name="正方形/長方形 4">
            <a:extLst>
              <a:ext uri="{FF2B5EF4-FFF2-40B4-BE49-F238E27FC236}">
                <a16:creationId xmlns:a16="http://schemas.microsoft.com/office/drawing/2014/main" id="{D557DDF4-C50B-4020-972C-7048122BA214}"/>
              </a:ext>
            </a:extLst>
          </p:cNvPr>
          <p:cNvSpPr/>
          <p:nvPr/>
        </p:nvSpPr>
        <p:spPr>
          <a:xfrm>
            <a:off x="548637" y="1703531"/>
            <a:ext cx="10769850" cy="923330"/>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周知が進み相談件数は増えているが、相談員が１～２年で異動になる病院が多い</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相談支援センターによっては職員配置が少なく、特定の職種のみという病院もある</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6" name="正方形/長方形 5">
            <a:extLst>
              <a:ext uri="{FF2B5EF4-FFF2-40B4-BE49-F238E27FC236}">
                <a16:creationId xmlns:a16="http://schemas.microsoft.com/office/drawing/2014/main" id="{5E1A8D10-7669-431F-A498-207908374432}"/>
              </a:ext>
            </a:extLst>
          </p:cNvPr>
          <p:cNvSpPr/>
          <p:nvPr/>
        </p:nvSpPr>
        <p:spPr>
          <a:xfrm>
            <a:off x="407920" y="1226096"/>
            <a:ext cx="4530407" cy="523220"/>
          </a:xfrm>
          <a:prstGeom prst="rect">
            <a:avLst/>
          </a:prstGeom>
        </p:spPr>
        <p:txBody>
          <a:bodyPr wrap="none">
            <a:spAutoFit/>
          </a:bodyPr>
          <a:lstStyle/>
          <a:p>
            <a:pPr marL="457200" indent="-457200">
              <a:buFont typeface="Wingdings" panose="05000000000000000000" pitchFamily="2" charset="2"/>
              <a:buChar char="n"/>
            </a:pPr>
            <a:r>
              <a:rPr lang="ja-JP" altLang="en-US" sz="2800"/>
              <a:t>がん相談支援における現状</a:t>
            </a:r>
            <a:endParaRPr lang="en-US" altLang="ja-JP" sz="2800"/>
          </a:p>
        </p:txBody>
      </p:sp>
      <p:sp>
        <p:nvSpPr>
          <p:cNvPr id="10" name="正方形/長方形 9">
            <a:extLst>
              <a:ext uri="{FF2B5EF4-FFF2-40B4-BE49-F238E27FC236}">
                <a16:creationId xmlns:a16="http://schemas.microsoft.com/office/drawing/2014/main" id="{8A6E7345-4183-447B-9D38-9C58AFB665E2}"/>
              </a:ext>
            </a:extLst>
          </p:cNvPr>
          <p:cNvSpPr/>
          <p:nvPr/>
        </p:nvSpPr>
        <p:spPr>
          <a:xfrm>
            <a:off x="414397" y="4448421"/>
            <a:ext cx="3589444" cy="523220"/>
          </a:xfrm>
          <a:prstGeom prst="rect">
            <a:avLst/>
          </a:prstGeom>
        </p:spPr>
        <p:txBody>
          <a:bodyPr wrap="none">
            <a:spAutoFit/>
          </a:bodyPr>
          <a:lstStyle/>
          <a:p>
            <a:pPr marL="457200" indent="-457200">
              <a:buClr>
                <a:schemeClr val="tx1"/>
              </a:buClr>
              <a:buFont typeface="Wingdings" panose="05000000000000000000" pitchFamily="2" charset="2"/>
              <a:buChar char="n"/>
            </a:pPr>
            <a:r>
              <a:rPr lang="ja-JP" altLang="en-US" sz="2800"/>
              <a:t>相談員の学習ニーズ</a:t>
            </a:r>
            <a:endParaRPr lang="en-US" altLang="ja-JP" sz="2800"/>
          </a:p>
        </p:txBody>
      </p:sp>
      <p:sp>
        <p:nvSpPr>
          <p:cNvPr id="8" name="正方形/長方形 7">
            <a:extLst>
              <a:ext uri="{FF2B5EF4-FFF2-40B4-BE49-F238E27FC236}">
                <a16:creationId xmlns:a16="http://schemas.microsoft.com/office/drawing/2014/main" id="{2106571F-8D11-4648-8A66-1ADA0279087E}"/>
              </a:ext>
            </a:extLst>
          </p:cNvPr>
          <p:cNvSpPr/>
          <p:nvPr/>
        </p:nvSpPr>
        <p:spPr>
          <a:xfrm>
            <a:off x="407920" y="2656469"/>
            <a:ext cx="4530407" cy="523220"/>
          </a:xfrm>
          <a:prstGeom prst="rect">
            <a:avLst/>
          </a:prstGeom>
        </p:spPr>
        <p:txBody>
          <a:bodyPr wrap="none">
            <a:spAutoFit/>
          </a:bodyPr>
          <a:lstStyle/>
          <a:p>
            <a:pPr marL="457200" indent="-457200">
              <a:buFont typeface="Wingdings" panose="05000000000000000000" pitchFamily="2" charset="2"/>
              <a:buChar char="n"/>
            </a:pPr>
            <a:r>
              <a:rPr lang="ja-JP" altLang="en-US" sz="2800"/>
              <a:t>がん相談支援における課題</a:t>
            </a:r>
            <a:endParaRPr lang="en-US" altLang="ja-JP" sz="2800"/>
          </a:p>
        </p:txBody>
      </p:sp>
      <p:sp>
        <p:nvSpPr>
          <p:cNvPr id="9" name="正方形/長方形 8">
            <a:extLst>
              <a:ext uri="{FF2B5EF4-FFF2-40B4-BE49-F238E27FC236}">
                <a16:creationId xmlns:a16="http://schemas.microsoft.com/office/drawing/2014/main" id="{AE65E370-CAD9-4FD9-840A-DF86C54C2016}"/>
              </a:ext>
            </a:extLst>
          </p:cNvPr>
          <p:cNvSpPr/>
          <p:nvPr/>
        </p:nvSpPr>
        <p:spPr>
          <a:xfrm>
            <a:off x="548637" y="3128449"/>
            <a:ext cx="10193155" cy="923330"/>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新たな知識の更新だけでなく、相談員としての基本的な相談対応スキルの担保が必要</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1" name="正方形/長方形 10">
            <a:extLst>
              <a:ext uri="{FF2B5EF4-FFF2-40B4-BE49-F238E27FC236}">
                <a16:creationId xmlns:a16="http://schemas.microsoft.com/office/drawing/2014/main" id="{34B56C77-264F-465B-AA59-82E049959040}"/>
              </a:ext>
            </a:extLst>
          </p:cNvPr>
          <p:cNvSpPr/>
          <p:nvPr/>
        </p:nvSpPr>
        <p:spPr>
          <a:xfrm>
            <a:off x="548637" y="4984169"/>
            <a:ext cx="10193155" cy="1200329"/>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基本的なコミュニケーションスキルを学びたい</a:t>
            </a:r>
            <a:r>
              <a:rPr lang="en-US" altLang="ja-JP">
                <a:solidFill>
                  <a:schemeClr val="bg1">
                    <a:lumMod val="75000"/>
                  </a:schemeClr>
                </a:solidFill>
              </a:rPr>
              <a:t>.</a:t>
            </a:r>
          </a:p>
          <a:p>
            <a:pPr marL="285750" indent="-285750">
              <a:buFont typeface="Arial" panose="020B0604020202020204" pitchFamily="34" charset="0"/>
              <a:buChar char="•"/>
            </a:pPr>
            <a:r>
              <a:rPr lang="ja-JP" altLang="en-US">
                <a:solidFill>
                  <a:schemeClr val="bg1">
                    <a:lumMod val="75000"/>
                  </a:schemeClr>
                </a:solidFill>
              </a:rPr>
              <a:t>様々な背景や年代の患者、家族に対する相談支援の実際について学びたい</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3" name="テキスト ボックス 12">
            <a:extLst>
              <a:ext uri="{FF2B5EF4-FFF2-40B4-BE49-F238E27FC236}">
                <a16:creationId xmlns:a16="http://schemas.microsoft.com/office/drawing/2014/main" id="{B90884B5-6D2C-4BB7-BE06-0BBBA67A8204}"/>
              </a:ext>
            </a:extLst>
          </p:cNvPr>
          <p:cNvSpPr txBox="1"/>
          <p:nvPr/>
        </p:nvSpPr>
        <p:spPr>
          <a:xfrm>
            <a:off x="5096106" y="4005994"/>
            <a:ext cx="6860815" cy="923330"/>
          </a:xfrm>
          <a:prstGeom prst="accentBorderCallout1">
            <a:avLst>
              <a:gd name="adj1" fmla="val 18750"/>
              <a:gd name="adj2" fmla="val -8333"/>
              <a:gd name="adj3" fmla="val 67297"/>
              <a:gd name="adj4" fmla="val -15988"/>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r>
              <a:rPr lang="ja-JP" altLang="en-US" b="1">
                <a:solidFill>
                  <a:srgbClr val="FF0066"/>
                </a:solidFill>
              </a:rPr>
              <a:t>研修時や相談支援部会などで調査したアンケート結果、ヒアリング結果をお書きください。</a:t>
            </a:r>
            <a:endParaRPr lang="en-US" altLang="ja-JP" b="1">
              <a:solidFill>
                <a:srgbClr val="FF0066"/>
              </a:solidFill>
            </a:endParaRPr>
          </a:p>
          <a:p>
            <a:r>
              <a:rPr lang="ja-JP" altLang="en-US" b="1">
                <a:solidFill>
                  <a:srgbClr val="FF0066"/>
                </a:solidFill>
              </a:rPr>
              <a:t>新たに収集していただくこともおすすめです。</a:t>
            </a:r>
            <a:endParaRPr lang="en-US" altLang="ja-JP" b="1">
              <a:solidFill>
                <a:srgbClr val="FF0066"/>
              </a:solidFill>
              <a:cs typeface="Calibri"/>
            </a:endParaRPr>
          </a:p>
        </p:txBody>
      </p:sp>
    </p:spTree>
    <p:extLst>
      <p:ext uri="{BB962C8B-B14F-4D97-AF65-F5344CB8AC3E}">
        <p14:creationId xmlns:p14="http://schemas.microsoft.com/office/powerpoint/2010/main" val="198349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51695" y="175398"/>
            <a:ext cx="8626765" cy="956734"/>
          </a:xfrm>
        </p:spPr>
        <p:txBody>
          <a:bodyPr>
            <a:normAutofit fontScale="90000"/>
          </a:bodyPr>
          <a:lstStyle/>
          <a:p>
            <a:r>
              <a:rPr lang="ja-JP" altLang="en-US">
                <a:latin typeface="Meiryo UI"/>
                <a:ea typeface="Meiryo UI"/>
              </a:rPr>
              <a:t>これまでに開催された研修の概要と課題</a:t>
            </a:r>
            <a:endParaRPr kumimoji="1" lang="ja-JP" altLang="en-US">
              <a:latin typeface="Meiryo UI"/>
              <a:ea typeface="Meiryo UI"/>
            </a:endParaRPr>
          </a:p>
        </p:txBody>
      </p:sp>
      <p:sp>
        <p:nvSpPr>
          <p:cNvPr id="4" name="スライド番号プレースホルダー 3">
            <a:extLst>
              <a:ext uri="{FF2B5EF4-FFF2-40B4-BE49-F238E27FC236}">
                <a16:creationId xmlns:a16="http://schemas.microsoft.com/office/drawing/2014/main" id="{A9D45A90-DDB5-4457-BA6F-B0F88CD48446}"/>
              </a:ext>
            </a:extLst>
          </p:cNvPr>
          <p:cNvSpPr>
            <a:spLocks noGrp="1"/>
          </p:cNvSpPr>
          <p:nvPr>
            <p:ph type="sldNum" sz="quarter" idx="12"/>
          </p:nvPr>
        </p:nvSpPr>
        <p:spPr/>
        <p:txBody>
          <a:bodyPr/>
          <a:lstStyle/>
          <a:p>
            <a:fld id="{AA9FFE5E-7325-4495-8E4E-1EE4187D59B3}" type="slidenum">
              <a:rPr lang="ja-JP" altLang="en-US" smtClean="0"/>
              <a:pPr/>
              <a:t>7</a:t>
            </a:fld>
            <a:endParaRPr lang="ja-JP" altLang="en-US"/>
          </a:p>
        </p:txBody>
      </p:sp>
      <p:sp>
        <p:nvSpPr>
          <p:cNvPr id="12" name="正方形/長方形 11">
            <a:extLst>
              <a:ext uri="{FF2B5EF4-FFF2-40B4-BE49-F238E27FC236}">
                <a16:creationId xmlns:a16="http://schemas.microsoft.com/office/drawing/2014/main" id="{FCDD5AAF-CCD5-4E7A-8856-861CC8830A9D}"/>
              </a:ext>
            </a:extLst>
          </p:cNvPr>
          <p:cNvSpPr/>
          <p:nvPr/>
        </p:nvSpPr>
        <p:spPr>
          <a:xfrm>
            <a:off x="551694" y="1262048"/>
            <a:ext cx="1261884" cy="523220"/>
          </a:xfrm>
          <a:prstGeom prst="rect">
            <a:avLst/>
          </a:prstGeom>
        </p:spPr>
        <p:txBody>
          <a:bodyPr wrap="none">
            <a:spAutoFit/>
          </a:bodyPr>
          <a:lstStyle/>
          <a:p>
            <a:r>
              <a:rPr lang="ja-JP" altLang="en-US" sz="2800" kern="100">
                <a:cs typeface="Times New Roman" panose="02020603050405020304" pitchFamily="18" charset="0"/>
              </a:rPr>
              <a:t>■概要</a:t>
            </a:r>
            <a:endParaRPr lang="ja-JP" altLang="en-US" sz="2800"/>
          </a:p>
        </p:txBody>
      </p:sp>
      <p:sp>
        <p:nvSpPr>
          <p:cNvPr id="13" name="正方形/長方形 12">
            <a:extLst>
              <a:ext uri="{FF2B5EF4-FFF2-40B4-BE49-F238E27FC236}">
                <a16:creationId xmlns:a16="http://schemas.microsoft.com/office/drawing/2014/main" id="{36E1A45D-9600-4EC7-9ECE-266C6CCDC96A}"/>
              </a:ext>
            </a:extLst>
          </p:cNvPr>
          <p:cNvSpPr/>
          <p:nvPr/>
        </p:nvSpPr>
        <p:spPr>
          <a:xfrm>
            <a:off x="551694" y="4117879"/>
            <a:ext cx="1261884" cy="523220"/>
          </a:xfrm>
          <a:prstGeom prst="rect">
            <a:avLst/>
          </a:prstGeom>
        </p:spPr>
        <p:txBody>
          <a:bodyPr wrap="none">
            <a:spAutoFit/>
          </a:bodyPr>
          <a:lstStyle/>
          <a:p>
            <a:pPr algn="just"/>
            <a:r>
              <a:rPr lang="ja-JP" altLang="en-US" sz="2800" kern="100">
                <a:cs typeface="Times New Roman" panose="02020603050405020304" pitchFamily="18" charset="0"/>
              </a:rPr>
              <a:t>■課題</a:t>
            </a:r>
            <a:endParaRPr lang="en-US" altLang="ja-JP" sz="2800" kern="100">
              <a:cs typeface="Times New Roman" panose="02020603050405020304" pitchFamily="18" charset="0"/>
            </a:endParaRPr>
          </a:p>
        </p:txBody>
      </p:sp>
      <p:sp>
        <p:nvSpPr>
          <p:cNvPr id="14" name="正方形/長方形 13">
            <a:extLst>
              <a:ext uri="{FF2B5EF4-FFF2-40B4-BE49-F238E27FC236}">
                <a16:creationId xmlns:a16="http://schemas.microsoft.com/office/drawing/2014/main" id="{FAC373F7-C934-4CFC-B50B-42D07FE979FF}"/>
              </a:ext>
            </a:extLst>
          </p:cNvPr>
          <p:cNvSpPr/>
          <p:nvPr/>
        </p:nvSpPr>
        <p:spPr>
          <a:xfrm>
            <a:off x="680184" y="1747212"/>
            <a:ext cx="9301213" cy="1477328"/>
          </a:xfrm>
          <a:prstGeom prst="rect">
            <a:avLst/>
          </a:prstGeom>
        </p:spPr>
        <p:txBody>
          <a:bodyPr wrap="square">
            <a:spAutoFit/>
          </a:bodyPr>
          <a:lstStyle/>
          <a:p>
            <a:r>
              <a:rPr lang="en-US" altLang="ja-JP" kern="100">
                <a:solidFill>
                  <a:schemeClr val="bg1">
                    <a:lumMod val="75000"/>
                  </a:schemeClr>
                </a:solidFill>
                <a:cs typeface="Times New Roman" panose="02020603050405020304" pitchFamily="18" charset="0"/>
              </a:rPr>
              <a:t>【2021</a:t>
            </a:r>
            <a:r>
              <a:rPr lang="ja-JP" altLang="ja-JP" kern="100">
                <a:solidFill>
                  <a:schemeClr val="bg1">
                    <a:lumMod val="75000"/>
                  </a:schemeClr>
                </a:solidFill>
                <a:cs typeface="Times New Roman" panose="02020603050405020304" pitchFamily="18" charset="0"/>
              </a:rPr>
              <a:t>年度</a:t>
            </a:r>
            <a:r>
              <a:rPr lang="en-US" altLang="ja-JP" kern="100">
                <a:solidFill>
                  <a:schemeClr val="bg1">
                    <a:lumMod val="75000"/>
                  </a:schemeClr>
                </a:solidFill>
                <a:cs typeface="Times New Roman" panose="02020603050405020304" pitchFamily="18" charset="0"/>
              </a:rPr>
              <a:t>】</a:t>
            </a:r>
            <a:endParaRPr lang="ja-JP" altLang="ja-JP" kern="100">
              <a:solidFill>
                <a:schemeClr val="bg1">
                  <a:lumMod val="75000"/>
                </a:schemeClr>
              </a:solidFill>
              <a:cs typeface="Times New Roman" panose="02020603050405020304" pitchFamily="18" charset="0"/>
            </a:endParaRPr>
          </a:p>
          <a:p>
            <a:pPr lvl="1" algn="just"/>
            <a:r>
              <a:rPr lang="ja-JP" altLang="ja-JP" kern="100">
                <a:solidFill>
                  <a:schemeClr val="bg1">
                    <a:lumMod val="75000"/>
                  </a:schemeClr>
                </a:solidFill>
                <a:cs typeface="Times New Roman" panose="02020603050405020304" pitchFamily="18" charset="0"/>
              </a:rPr>
              <a:t>第</a:t>
            </a:r>
            <a:r>
              <a:rPr lang="en-US" altLang="ja-JP" kern="100">
                <a:solidFill>
                  <a:schemeClr val="bg1">
                    <a:lumMod val="75000"/>
                  </a:schemeClr>
                </a:solidFill>
                <a:cs typeface="Times New Roman" panose="02020603050405020304" pitchFamily="18" charset="0"/>
              </a:rPr>
              <a:t>1</a:t>
            </a:r>
            <a:r>
              <a:rPr lang="ja-JP" altLang="ja-JP" kern="100">
                <a:solidFill>
                  <a:schemeClr val="bg1">
                    <a:lumMod val="75000"/>
                  </a:schemeClr>
                </a:solidFill>
                <a:cs typeface="Times New Roman" panose="02020603050405020304" pitchFamily="18" charset="0"/>
              </a:rPr>
              <a:t>回研修（</a:t>
            </a:r>
            <a:r>
              <a:rPr lang="en-US" altLang="ja-JP" kern="100">
                <a:solidFill>
                  <a:schemeClr val="bg1">
                    <a:lumMod val="75000"/>
                  </a:schemeClr>
                </a:solidFill>
                <a:cs typeface="Times New Roman" panose="02020603050405020304" pitchFamily="18" charset="0"/>
              </a:rPr>
              <a:t>8</a:t>
            </a:r>
            <a:r>
              <a:rPr lang="ja-JP" altLang="ja-JP" kern="100">
                <a:solidFill>
                  <a:schemeClr val="bg1">
                    <a:lumMod val="75000"/>
                  </a:schemeClr>
                </a:solidFill>
                <a:cs typeface="Times New Roman" panose="02020603050405020304" pitchFamily="18" charset="0"/>
              </a:rPr>
              <a:t>月）乳がん治療</a:t>
            </a:r>
            <a:r>
              <a:rPr lang="ja-JP" altLang="en-US" kern="100">
                <a:solidFill>
                  <a:schemeClr val="bg1">
                    <a:lumMod val="75000"/>
                  </a:schemeClr>
                </a:solidFill>
                <a:cs typeface="Times New Roman" panose="02020603050405020304" pitchFamily="18" charset="0"/>
              </a:rPr>
              <a:t>（講師：○○）</a:t>
            </a:r>
            <a:endParaRPr lang="ja-JP" altLang="ja-JP" kern="100">
              <a:solidFill>
                <a:schemeClr val="bg1">
                  <a:lumMod val="75000"/>
                </a:schemeClr>
              </a:solidFill>
              <a:cs typeface="Times New Roman" panose="02020603050405020304" pitchFamily="18" charset="0"/>
            </a:endParaRPr>
          </a:p>
          <a:p>
            <a:pPr lvl="1" algn="just"/>
            <a:r>
              <a:rPr lang="ja-JP" altLang="ja-JP" kern="100">
                <a:solidFill>
                  <a:schemeClr val="bg1">
                    <a:lumMod val="75000"/>
                  </a:schemeClr>
                </a:solidFill>
                <a:cs typeface="Times New Roman" panose="02020603050405020304" pitchFamily="18" charset="0"/>
              </a:rPr>
              <a:t>第</a:t>
            </a:r>
            <a:r>
              <a:rPr lang="en-US" altLang="ja-JP" kern="100">
                <a:solidFill>
                  <a:schemeClr val="bg1">
                    <a:lumMod val="75000"/>
                  </a:schemeClr>
                </a:solidFill>
                <a:cs typeface="Times New Roman" panose="02020603050405020304" pitchFamily="18" charset="0"/>
              </a:rPr>
              <a:t>2</a:t>
            </a:r>
            <a:r>
              <a:rPr lang="ja-JP" altLang="ja-JP" kern="100">
                <a:solidFill>
                  <a:schemeClr val="bg1">
                    <a:lumMod val="75000"/>
                  </a:schemeClr>
                </a:solidFill>
                <a:cs typeface="Times New Roman" panose="02020603050405020304" pitchFamily="18" charset="0"/>
              </a:rPr>
              <a:t>回研修（</a:t>
            </a:r>
            <a:r>
              <a:rPr lang="en-US" altLang="ja-JP" kern="100">
                <a:solidFill>
                  <a:schemeClr val="bg1">
                    <a:lumMod val="75000"/>
                  </a:schemeClr>
                </a:solidFill>
                <a:cs typeface="Times New Roman" panose="02020603050405020304" pitchFamily="18" charset="0"/>
              </a:rPr>
              <a:t>10</a:t>
            </a:r>
            <a:r>
              <a:rPr lang="ja-JP" altLang="ja-JP" kern="100">
                <a:solidFill>
                  <a:schemeClr val="bg1">
                    <a:lumMod val="75000"/>
                  </a:schemeClr>
                </a:solidFill>
                <a:cs typeface="Times New Roman" panose="02020603050405020304" pitchFamily="18" charset="0"/>
              </a:rPr>
              <a:t>月）親ががんになった時の子どもへの関わり方</a:t>
            </a:r>
            <a:r>
              <a:rPr lang="ja-JP" altLang="en-US" kern="100">
                <a:solidFill>
                  <a:schemeClr val="bg1">
                    <a:lumMod val="75000"/>
                  </a:schemeClr>
                </a:solidFill>
                <a:cs typeface="Times New Roman" panose="02020603050405020304" pitchFamily="18" charset="0"/>
              </a:rPr>
              <a:t>（講師：○○）</a:t>
            </a:r>
            <a:endParaRPr lang="ja-JP" altLang="ja-JP" kern="100">
              <a:solidFill>
                <a:schemeClr val="bg1">
                  <a:lumMod val="75000"/>
                </a:schemeClr>
              </a:solidFill>
              <a:cs typeface="Times New Roman" panose="02020603050405020304" pitchFamily="18" charset="0"/>
            </a:endParaRPr>
          </a:p>
          <a:p>
            <a:pPr lvl="1" algn="just"/>
            <a:r>
              <a:rPr lang="ja-JP" altLang="ja-JP" kern="100">
                <a:solidFill>
                  <a:schemeClr val="bg1">
                    <a:lumMod val="75000"/>
                  </a:schemeClr>
                </a:solidFill>
                <a:cs typeface="Times New Roman" panose="02020603050405020304" pitchFamily="18" charset="0"/>
              </a:rPr>
              <a:t>第</a:t>
            </a:r>
            <a:r>
              <a:rPr lang="en-US" altLang="ja-JP" kern="100">
                <a:solidFill>
                  <a:schemeClr val="bg1">
                    <a:lumMod val="75000"/>
                  </a:schemeClr>
                </a:solidFill>
                <a:cs typeface="Times New Roman" panose="02020603050405020304" pitchFamily="18" charset="0"/>
              </a:rPr>
              <a:t>3</a:t>
            </a:r>
            <a:r>
              <a:rPr lang="ja-JP" altLang="ja-JP" kern="100">
                <a:solidFill>
                  <a:schemeClr val="bg1">
                    <a:lumMod val="75000"/>
                  </a:schemeClr>
                </a:solidFill>
                <a:cs typeface="Times New Roman" panose="02020603050405020304" pitchFamily="18" charset="0"/>
              </a:rPr>
              <a:t>回研修（</a:t>
            </a:r>
            <a:r>
              <a:rPr lang="en-US" altLang="ja-JP" kern="100">
                <a:solidFill>
                  <a:schemeClr val="bg1">
                    <a:lumMod val="75000"/>
                  </a:schemeClr>
                </a:solidFill>
                <a:cs typeface="Times New Roman" panose="02020603050405020304" pitchFamily="18" charset="0"/>
              </a:rPr>
              <a:t>2</a:t>
            </a:r>
            <a:r>
              <a:rPr lang="ja-JP" altLang="ja-JP" kern="100">
                <a:solidFill>
                  <a:schemeClr val="bg1">
                    <a:lumMod val="75000"/>
                  </a:schemeClr>
                </a:solidFill>
                <a:cs typeface="Times New Roman" panose="02020603050405020304" pitchFamily="18" charset="0"/>
              </a:rPr>
              <a:t>月）ニーズを引き出す面接技術</a:t>
            </a:r>
            <a:endParaRPr lang="en-US" altLang="ja-JP" kern="100">
              <a:solidFill>
                <a:schemeClr val="bg1">
                  <a:lumMod val="75000"/>
                </a:schemeClr>
              </a:solidFill>
              <a:cs typeface="Times New Roman" panose="02020603050405020304" pitchFamily="18" charset="0"/>
            </a:endParaRPr>
          </a:p>
          <a:p>
            <a:pPr lvl="1" algn="just"/>
            <a:r>
              <a:rPr lang="en-US" altLang="ja-JP" kern="100">
                <a:solidFill>
                  <a:schemeClr val="bg1">
                    <a:lumMod val="75000"/>
                  </a:schemeClr>
                </a:solidFill>
                <a:cs typeface="Times New Roman" panose="02020603050405020304" pitchFamily="18" charset="0"/>
              </a:rPr>
              <a:t>…</a:t>
            </a:r>
          </a:p>
        </p:txBody>
      </p:sp>
      <p:sp>
        <p:nvSpPr>
          <p:cNvPr id="15" name="正方形/長方形 14">
            <a:extLst>
              <a:ext uri="{FF2B5EF4-FFF2-40B4-BE49-F238E27FC236}">
                <a16:creationId xmlns:a16="http://schemas.microsoft.com/office/drawing/2014/main" id="{4208009F-8AA4-4BB6-92E1-D4A3B0B85488}"/>
              </a:ext>
            </a:extLst>
          </p:cNvPr>
          <p:cNvSpPr/>
          <p:nvPr/>
        </p:nvSpPr>
        <p:spPr>
          <a:xfrm>
            <a:off x="743020" y="4641099"/>
            <a:ext cx="10530863" cy="1477328"/>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各施設で出席率にばらつきがあり、参加する人がほとんど同じである。参加しやすいような工夫が必要。</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数年前に面談技術の研修を行っているが、相談員の入れ替わりが早いことから、繰り返し相談対応の質を考えるきっかけとなる研修が必要。</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a:p>
            <a:pPr marL="285750" indent="-285750">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9" name="テキスト ボックス 8">
            <a:extLst>
              <a:ext uri="{FF2B5EF4-FFF2-40B4-BE49-F238E27FC236}">
                <a16:creationId xmlns:a16="http://schemas.microsoft.com/office/drawing/2014/main" id="{FBF98E8C-CC1D-4091-84CD-B56323C40251}"/>
              </a:ext>
            </a:extLst>
          </p:cNvPr>
          <p:cNvSpPr txBox="1"/>
          <p:nvPr/>
        </p:nvSpPr>
        <p:spPr>
          <a:xfrm>
            <a:off x="6014719" y="5812034"/>
            <a:ext cx="5739223" cy="646331"/>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b="1">
                <a:solidFill>
                  <a:srgbClr val="FF0066"/>
                </a:solidFill>
              </a:rPr>
              <a:t>過去の研修テーマ、参加人数など簡潔にお書きください。</a:t>
            </a:r>
            <a:br>
              <a:rPr lang="en-US" altLang="ja-JP" b="1">
                <a:solidFill>
                  <a:srgbClr val="FF0066"/>
                </a:solidFill>
              </a:rPr>
            </a:br>
            <a:r>
              <a:rPr lang="ja-JP" altLang="en-US" b="1">
                <a:solidFill>
                  <a:srgbClr val="FF0066"/>
                </a:solidFill>
              </a:rPr>
              <a:t>前任者からの引継ぎ、申し送り事項も把握しておきましょう。</a:t>
            </a:r>
            <a:endParaRPr lang="en-US" altLang="ja-JP" b="1">
              <a:solidFill>
                <a:srgbClr val="FF0066"/>
              </a:solidFill>
            </a:endParaRPr>
          </a:p>
        </p:txBody>
      </p:sp>
    </p:spTree>
    <p:extLst>
      <p:ext uri="{BB962C8B-B14F-4D97-AF65-F5344CB8AC3E}">
        <p14:creationId xmlns:p14="http://schemas.microsoft.com/office/powerpoint/2010/main" val="3732646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110" y="244753"/>
            <a:ext cx="8626765" cy="956734"/>
          </a:xfrm>
        </p:spPr>
        <p:txBody>
          <a:bodyPr>
            <a:normAutofit/>
          </a:bodyPr>
          <a:lstStyle/>
          <a:p>
            <a:r>
              <a:rPr lang="ja-JP" altLang="en-US"/>
              <a:t>研修テーマ</a:t>
            </a:r>
            <a:endParaRPr kumimoji="1" lang="ja-JP" altLang="en-US"/>
          </a:p>
        </p:txBody>
      </p:sp>
      <p:sp>
        <p:nvSpPr>
          <p:cNvPr id="4" name="スライド番号プレースホルダー 3">
            <a:extLst>
              <a:ext uri="{FF2B5EF4-FFF2-40B4-BE49-F238E27FC236}">
                <a16:creationId xmlns:a16="http://schemas.microsoft.com/office/drawing/2014/main" id="{07E9B940-2C89-44DF-BF65-B0E8B88A7BE6}"/>
              </a:ext>
            </a:extLst>
          </p:cNvPr>
          <p:cNvSpPr>
            <a:spLocks noGrp="1"/>
          </p:cNvSpPr>
          <p:nvPr>
            <p:ph type="sldNum" sz="quarter" idx="12"/>
          </p:nvPr>
        </p:nvSpPr>
        <p:spPr/>
        <p:txBody>
          <a:bodyPr/>
          <a:lstStyle/>
          <a:p>
            <a:fld id="{AA9FFE5E-7325-4495-8E4E-1EE4187D59B3}" type="slidenum">
              <a:rPr lang="ja-JP" altLang="en-US" smtClean="0"/>
              <a:pPr/>
              <a:t>8</a:t>
            </a:fld>
            <a:endParaRPr lang="ja-JP" altLang="en-US"/>
          </a:p>
        </p:txBody>
      </p:sp>
      <p:sp>
        <p:nvSpPr>
          <p:cNvPr id="7" name="正方形/長方形 6">
            <a:extLst>
              <a:ext uri="{FF2B5EF4-FFF2-40B4-BE49-F238E27FC236}">
                <a16:creationId xmlns:a16="http://schemas.microsoft.com/office/drawing/2014/main" id="{95FA61EF-7187-4702-9198-D53B00ACF608}"/>
              </a:ext>
            </a:extLst>
          </p:cNvPr>
          <p:cNvSpPr/>
          <p:nvPr/>
        </p:nvSpPr>
        <p:spPr>
          <a:xfrm>
            <a:off x="827460" y="1687105"/>
            <a:ext cx="10782649" cy="1477328"/>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基本的コミュニケーションや相談対応の質を担保するための研修が必要。</a:t>
            </a:r>
            <a:endParaRPr lang="en-US" altLang="ja-JP">
              <a:solidFill>
                <a:schemeClr val="bg1">
                  <a:lumMod val="75000"/>
                </a:schemeClr>
              </a:solidFill>
            </a:endParaRPr>
          </a:p>
          <a:p>
            <a:r>
              <a:rPr lang="en-US" altLang="ja-JP">
                <a:solidFill>
                  <a:schemeClr val="bg1">
                    <a:lumMod val="75000"/>
                  </a:schemeClr>
                </a:solidFill>
              </a:rPr>
              <a:t>【</a:t>
            </a:r>
            <a:r>
              <a:rPr lang="ja-JP" altLang="en-US">
                <a:solidFill>
                  <a:schemeClr val="bg1">
                    <a:lumMod val="75000"/>
                  </a:schemeClr>
                </a:solidFill>
              </a:rPr>
              <a:t>理由</a:t>
            </a:r>
            <a:r>
              <a:rPr lang="en-US" altLang="ja-JP">
                <a:solidFill>
                  <a:schemeClr val="bg1">
                    <a:lumMod val="75000"/>
                  </a:schemeClr>
                </a:solidFill>
              </a:rPr>
              <a:t>】</a:t>
            </a:r>
          </a:p>
          <a:p>
            <a:r>
              <a:rPr lang="en-US" altLang="ja-JP">
                <a:solidFill>
                  <a:schemeClr val="bg1">
                    <a:lumMod val="75000"/>
                  </a:schemeClr>
                </a:solidFill>
              </a:rPr>
              <a:t>1</a:t>
            </a:r>
            <a:r>
              <a:rPr lang="ja-JP" altLang="en-US" err="1">
                <a:solidFill>
                  <a:schemeClr val="bg1">
                    <a:lumMod val="75000"/>
                  </a:schemeClr>
                </a:solidFill>
              </a:rPr>
              <a:t>、</a:t>
            </a:r>
            <a:r>
              <a:rPr lang="en-US" altLang="ja-JP">
                <a:solidFill>
                  <a:schemeClr val="bg1">
                    <a:lumMod val="75000"/>
                  </a:schemeClr>
                </a:solidFill>
              </a:rPr>
              <a:t>2</a:t>
            </a:r>
            <a:r>
              <a:rPr lang="ja-JP" altLang="en-US">
                <a:solidFill>
                  <a:schemeClr val="bg1">
                    <a:lumMod val="75000"/>
                  </a:schemeClr>
                </a:solidFill>
              </a:rPr>
              <a:t>年で異動となる病院が少なくない中、基本姿勢やコミュニケーションスキル、相談対応の評価の視点を学ぶ機会が必要。表面的な主訴だけでなく、ニーズにも対応するにはどうしたらいいのか、何をどこまで情報提供するべきなのかなど、相談員の役割を話す機会も設けたい。・・・</a:t>
            </a:r>
            <a:endParaRPr lang="en-US" altLang="ja-JP">
              <a:solidFill>
                <a:schemeClr val="bg1">
                  <a:lumMod val="75000"/>
                </a:schemeClr>
              </a:solidFill>
            </a:endParaRPr>
          </a:p>
        </p:txBody>
      </p:sp>
      <p:sp>
        <p:nvSpPr>
          <p:cNvPr id="10" name="正方形/長方形 9">
            <a:extLst>
              <a:ext uri="{FF2B5EF4-FFF2-40B4-BE49-F238E27FC236}">
                <a16:creationId xmlns:a16="http://schemas.microsoft.com/office/drawing/2014/main" id="{F61F1446-7891-47AA-9008-FD5B4C638574}"/>
              </a:ext>
            </a:extLst>
          </p:cNvPr>
          <p:cNvSpPr/>
          <p:nvPr/>
        </p:nvSpPr>
        <p:spPr>
          <a:xfrm>
            <a:off x="448451" y="1201487"/>
            <a:ext cx="7234673" cy="523220"/>
          </a:xfrm>
          <a:prstGeom prst="rect">
            <a:avLst/>
          </a:prstGeom>
        </p:spPr>
        <p:txBody>
          <a:bodyPr wrap="none">
            <a:spAutoFit/>
          </a:bodyPr>
          <a:lstStyle/>
          <a:p>
            <a:pPr marL="457200" indent="-457200">
              <a:buFont typeface="Wingdings" panose="05000000000000000000" pitchFamily="2" charset="2"/>
              <a:buChar char="n"/>
            </a:pPr>
            <a:r>
              <a:rPr lang="ja-JP" altLang="en-US" sz="2800"/>
              <a:t>優先順位の高い課題、解決すべき課題と理由</a:t>
            </a:r>
            <a:endParaRPr lang="en-US" altLang="ja-JP" sz="2800"/>
          </a:p>
        </p:txBody>
      </p:sp>
      <p:sp>
        <p:nvSpPr>
          <p:cNvPr id="11" name="正方形/長方形 10">
            <a:extLst>
              <a:ext uri="{FF2B5EF4-FFF2-40B4-BE49-F238E27FC236}">
                <a16:creationId xmlns:a16="http://schemas.microsoft.com/office/drawing/2014/main" id="{9332EAA7-521B-4D3B-9050-34BE3D8B9951}"/>
              </a:ext>
            </a:extLst>
          </p:cNvPr>
          <p:cNvSpPr/>
          <p:nvPr/>
        </p:nvSpPr>
        <p:spPr>
          <a:xfrm>
            <a:off x="517524" y="3727690"/>
            <a:ext cx="8092053" cy="369332"/>
          </a:xfrm>
          <a:prstGeom prst="rect">
            <a:avLst/>
          </a:prstGeom>
        </p:spPr>
        <p:txBody>
          <a:bodyPr wrap="square">
            <a:spAutoFit/>
          </a:bodyPr>
          <a:lstStyle/>
          <a:p>
            <a:pPr marL="271463" lvl="1" indent="0">
              <a:buClr>
                <a:schemeClr val="tx1"/>
              </a:buClr>
              <a:buNone/>
            </a:pPr>
            <a:r>
              <a:rPr lang="ja-JP" altLang="en-US" i="1">
                <a:solidFill>
                  <a:schemeClr val="bg1">
                    <a:lumMod val="75000"/>
                  </a:schemeClr>
                </a:solidFill>
              </a:rPr>
              <a:t>がん相談対応の質保証（</a:t>
            </a:r>
            <a:r>
              <a:rPr lang="en-US" altLang="ja-JP" i="1">
                <a:solidFill>
                  <a:schemeClr val="bg1">
                    <a:lumMod val="75000"/>
                  </a:schemeClr>
                </a:solidFill>
              </a:rPr>
              <a:t>QA</a:t>
            </a:r>
            <a:r>
              <a:rPr lang="ja-JP" altLang="en-US" i="1">
                <a:solidFill>
                  <a:schemeClr val="bg1">
                    <a:lumMod val="75000"/>
                  </a:schemeClr>
                </a:solidFill>
              </a:rPr>
              <a:t>）を学ぶ</a:t>
            </a:r>
            <a:endParaRPr lang="en-US" altLang="ja-JP" i="1">
              <a:solidFill>
                <a:schemeClr val="bg1">
                  <a:lumMod val="75000"/>
                </a:schemeClr>
              </a:solidFill>
            </a:endParaRPr>
          </a:p>
        </p:txBody>
      </p:sp>
      <p:sp>
        <p:nvSpPr>
          <p:cNvPr id="12" name="正方形/長方形 11">
            <a:extLst>
              <a:ext uri="{FF2B5EF4-FFF2-40B4-BE49-F238E27FC236}">
                <a16:creationId xmlns:a16="http://schemas.microsoft.com/office/drawing/2014/main" id="{7C0BCCC5-241B-4B65-81CB-6DD19AE53D7F}"/>
              </a:ext>
            </a:extLst>
          </p:cNvPr>
          <p:cNvSpPr/>
          <p:nvPr/>
        </p:nvSpPr>
        <p:spPr>
          <a:xfrm>
            <a:off x="448451" y="3204470"/>
            <a:ext cx="5445722" cy="523220"/>
          </a:xfrm>
          <a:prstGeom prst="rect">
            <a:avLst/>
          </a:prstGeom>
        </p:spPr>
        <p:txBody>
          <a:bodyPr wrap="none">
            <a:spAutoFit/>
          </a:bodyPr>
          <a:lstStyle/>
          <a:p>
            <a:pPr marL="457200" indent="-457200">
              <a:buClr>
                <a:schemeClr val="tx1"/>
              </a:buClr>
              <a:buFont typeface="Wingdings" panose="05000000000000000000" pitchFamily="2" charset="2"/>
              <a:buChar char="n"/>
            </a:pPr>
            <a:r>
              <a:rPr lang="ja-JP" altLang="en-US" sz="2800"/>
              <a:t>今回取り上げる予定の研修テーマ</a:t>
            </a:r>
            <a:endParaRPr lang="en-US" altLang="ja-JP" sz="2800"/>
          </a:p>
        </p:txBody>
      </p:sp>
      <p:sp>
        <p:nvSpPr>
          <p:cNvPr id="13" name="正方形/長方形 12">
            <a:extLst>
              <a:ext uri="{FF2B5EF4-FFF2-40B4-BE49-F238E27FC236}">
                <a16:creationId xmlns:a16="http://schemas.microsoft.com/office/drawing/2014/main" id="{B42A1F24-5030-4968-80CE-7DA60178885C}"/>
              </a:ext>
            </a:extLst>
          </p:cNvPr>
          <p:cNvSpPr/>
          <p:nvPr/>
        </p:nvSpPr>
        <p:spPr>
          <a:xfrm>
            <a:off x="448451" y="4137059"/>
            <a:ext cx="7928774" cy="523220"/>
          </a:xfrm>
          <a:prstGeom prst="rect">
            <a:avLst/>
          </a:prstGeom>
        </p:spPr>
        <p:txBody>
          <a:bodyPr wrap="none">
            <a:spAutoFit/>
          </a:bodyPr>
          <a:lstStyle/>
          <a:p>
            <a:pPr marL="457200" indent="-457200">
              <a:buClrTx/>
              <a:buFont typeface="Wingdings" panose="05000000000000000000" pitchFamily="2" charset="2"/>
              <a:buChar char="n"/>
            </a:pPr>
            <a:r>
              <a:rPr lang="ja-JP" altLang="en-US" sz="2800"/>
              <a:t>受講者に、「何がどうできるようになっていて欲しいか」</a:t>
            </a:r>
          </a:p>
        </p:txBody>
      </p:sp>
      <p:sp>
        <p:nvSpPr>
          <p:cNvPr id="14" name="正方形/長方形 13">
            <a:extLst>
              <a:ext uri="{FF2B5EF4-FFF2-40B4-BE49-F238E27FC236}">
                <a16:creationId xmlns:a16="http://schemas.microsoft.com/office/drawing/2014/main" id="{F8244EB1-C0B4-4925-8984-712EE210BD47}"/>
              </a:ext>
            </a:extLst>
          </p:cNvPr>
          <p:cNvSpPr/>
          <p:nvPr/>
        </p:nvSpPr>
        <p:spPr>
          <a:xfrm>
            <a:off x="827460" y="4671629"/>
            <a:ext cx="10914052" cy="1200329"/>
          </a:xfrm>
          <a:prstGeom prst="rect">
            <a:avLst/>
          </a:prstGeom>
        </p:spPr>
        <p:txBody>
          <a:bodyPr wrap="square">
            <a:spAutoFit/>
          </a:bodyPr>
          <a:lstStyle/>
          <a:p>
            <a:pPr marL="285750" indent="-285750">
              <a:buClrTx/>
              <a:buFont typeface="Arial" panose="020B0604020202020204" pitchFamily="34" charset="0"/>
              <a:buChar char="•"/>
            </a:pPr>
            <a:r>
              <a:rPr lang="ja-JP" altLang="en-US">
                <a:solidFill>
                  <a:schemeClr val="bg1">
                    <a:lumMod val="75000"/>
                  </a:schemeClr>
                </a:solidFill>
              </a:rPr>
              <a:t>本研修を受講することにより、相談対応の質の担保、向上に必要な要素を学び、相談員の基本姿勢や役割についての理解を深め、コミュニケーションスキルや対象理解、ニーズをどのように充足できるのか具体的な対応方法を習得できるようになる。</a:t>
            </a:r>
            <a:endParaRPr lang="en-US" altLang="ja-JP">
              <a:solidFill>
                <a:schemeClr val="bg1">
                  <a:lumMod val="75000"/>
                </a:schemeClr>
              </a:solidFill>
            </a:endParaRPr>
          </a:p>
          <a:p>
            <a:pPr marL="285750" indent="-285750">
              <a:buClrTx/>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19" name="テキスト ボックス 18">
            <a:extLst>
              <a:ext uri="{FF2B5EF4-FFF2-40B4-BE49-F238E27FC236}">
                <a16:creationId xmlns:a16="http://schemas.microsoft.com/office/drawing/2014/main" id="{85D798CC-680C-41B7-8B2C-94BD7EF70D62}"/>
              </a:ext>
            </a:extLst>
          </p:cNvPr>
          <p:cNvSpPr txBox="1"/>
          <p:nvPr/>
        </p:nvSpPr>
        <p:spPr>
          <a:xfrm>
            <a:off x="1717289" y="5966916"/>
            <a:ext cx="8880580" cy="646331"/>
          </a:xfrm>
          <a:prstGeom prst="rect">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b="1">
                <a:solidFill>
                  <a:srgbClr val="FF0066"/>
                </a:solidFill>
              </a:rPr>
              <a:t>研修テーマが絞られた段階で、再度スライド５</a:t>
            </a:r>
            <a:r>
              <a:rPr lang="en-US" altLang="ja-JP" b="1">
                <a:solidFill>
                  <a:srgbClr val="FF0066"/>
                </a:solidFill>
              </a:rPr>
              <a:t>-</a:t>
            </a:r>
            <a:r>
              <a:rPr lang="ja-JP" altLang="en-US" b="1">
                <a:solidFill>
                  <a:srgbClr val="FF0066"/>
                </a:solidFill>
              </a:rPr>
              <a:t>７に立ち返り、</a:t>
            </a:r>
            <a:br>
              <a:rPr lang="en-US" altLang="ja-JP" b="1">
                <a:solidFill>
                  <a:srgbClr val="FF0066"/>
                </a:solidFill>
              </a:rPr>
            </a:br>
            <a:r>
              <a:rPr lang="ja-JP" altLang="en-US" b="1">
                <a:solidFill>
                  <a:srgbClr val="FF0066"/>
                </a:solidFill>
              </a:rPr>
              <a:t>地域の現状と課題を研修テーマに沿って焦点化し、再構成してみましょう。（余裕があれば）</a:t>
            </a:r>
            <a:endParaRPr lang="ja-JP" altLang="en-US" b="1">
              <a:solidFill>
                <a:srgbClr val="FF0066"/>
              </a:solidFill>
              <a:cs typeface="Calibri"/>
            </a:endParaRPr>
          </a:p>
        </p:txBody>
      </p:sp>
    </p:spTree>
    <p:extLst>
      <p:ext uri="{BB962C8B-B14F-4D97-AF65-F5344CB8AC3E}">
        <p14:creationId xmlns:p14="http://schemas.microsoft.com/office/powerpoint/2010/main" val="280345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183" y="0"/>
            <a:ext cx="10515600" cy="1325563"/>
          </a:xfrm>
        </p:spPr>
        <p:txBody>
          <a:bodyPr/>
          <a:lstStyle/>
          <a:p>
            <a:r>
              <a:rPr lang="ja-JP" altLang="en-US"/>
              <a:t>対象、学習内容、開催方法</a:t>
            </a:r>
            <a:endParaRPr kumimoji="1" lang="ja-JP" altLang="en-US"/>
          </a:p>
        </p:txBody>
      </p:sp>
      <p:sp>
        <p:nvSpPr>
          <p:cNvPr id="3" name="コンテンツ プレースホルダー 2"/>
          <p:cNvSpPr>
            <a:spLocks noGrp="1"/>
          </p:cNvSpPr>
          <p:nvPr>
            <p:ph idx="1"/>
          </p:nvPr>
        </p:nvSpPr>
        <p:spPr>
          <a:xfrm>
            <a:off x="597570" y="1249847"/>
            <a:ext cx="2001252" cy="504423"/>
          </a:xfrm>
        </p:spPr>
        <p:txBody>
          <a:bodyPr>
            <a:normAutofit/>
          </a:bodyPr>
          <a:lstStyle/>
          <a:p>
            <a:pPr marL="457200" indent="-457200">
              <a:buFont typeface="Wingdings" panose="05000000000000000000" pitchFamily="2" charset="2"/>
              <a:buChar char="n"/>
            </a:pPr>
            <a:r>
              <a:rPr lang="ja-JP" altLang="en-US">
                <a:solidFill>
                  <a:schemeClr val="tx1"/>
                </a:solidFill>
              </a:rPr>
              <a:t>対象</a:t>
            </a:r>
            <a:endParaRPr lang="en-US" altLang="ja-JP"/>
          </a:p>
        </p:txBody>
      </p:sp>
      <p:sp>
        <p:nvSpPr>
          <p:cNvPr id="6" name="コンテンツ プレースホルダー 2"/>
          <p:cNvSpPr txBox="1">
            <a:spLocks/>
          </p:cNvSpPr>
          <p:nvPr/>
        </p:nvSpPr>
        <p:spPr>
          <a:xfrm>
            <a:off x="547313" y="4056805"/>
            <a:ext cx="10357339" cy="473082"/>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90000"/>
              </a:lnSpc>
              <a:spcBef>
                <a:spcPts val="1000"/>
              </a:spcBef>
              <a:buClr>
                <a:srgbClr val="0000FF"/>
              </a:buClr>
              <a:buFont typeface="Wingdings" panose="05000000000000000000" pitchFamily="2" charset="2"/>
              <a:buNone/>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41338" indent="-269875" algn="l" defTabSz="914400" rtl="0" eaLnBrk="1" latinLnBrk="0" hangingPunct="1">
              <a:lnSpc>
                <a:spcPct val="90000"/>
              </a:lnSpc>
              <a:spcBef>
                <a:spcPts val="500"/>
              </a:spcBef>
              <a:buClr>
                <a:schemeClr val="accent2"/>
              </a:buClr>
              <a:buFont typeface="Wingdings" panose="05000000000000000000" pitchFamily="2" charset="2"/>
              <a:buChar char="l"/>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804863" indent="-263525" algn="l" defTabSz="914400" rtl="0" eaLnBrk="1" latinLnBrk="0" hangingPunct="1">
              <a:lnSpc>
                <a:spcPct val="90000"/>
              </a:lnSpc>
              <a:spcBef>
                <a:spcPts val="500"/>
              </a:spcBef>
              <a:buClr>
                <a:schemeClr val="accent6"/>
              </a:buClr>
              <a:buFont typeface="Wingdings" panose="05000000000000000000" pitchFamily="2" charset="2"/>
              <a:buChar char="Ø"/>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074738" indent="-269875" algn="l" defTabSz="914400" rtl="0" eaLnBrk="1" latinLnBrk="0" hangingPunct="1">
              <a:lnSpc>
                <a:spcPct val="90000"/>
              </a:lnSpc>
              <a:spcBef>
                <a:spcPts val="500"/>
              </a:spcBef>
              <a:buFont typeface="Wingdings" panose="05000000000000000000" pitchFamily="2" charset="2"/>
              <a:buChar char="ü"/>
              <a:defRPr kumimoji="1" sz="1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252538" indent="-1778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457200" indent="-457200">
              <a:buClr>
                <a:schemeClr val="tx1"/>
              </a:buClr>
              <a:buFont typeface="Wingdings" panose="05000000000000000000" pitchFamily="2" charset="2"/>
              <a:buChar char="n"/>
            </a:pPr>
            <a:r>
              <a:rPr lang="ja-JP" altLang="en-US"/>
              <a:t>学習内容（内容の諸要素）</a:t>
            </a:r>
            <a:endParaRPr lang="en-US" altLang="ja-JP"/>
          </a:p>
        </p:txBody>
      </p:sp>
      <p:sp>
        <p:nvSpPr>
          <p:cNvPr id="4" name="スライド番号プレースホルダー 3">
            <a:extLst>
              <a:ext uri="{FF2B5EF4-FFF2-40B4-BE49-F238E27FC236}">
                <a16:creationId xmlns:a16="http://schemas.microsoft.com/office/drawing/2014/main" id="{7DC4781C-D779-486A-A9DF-F024E8DD490B}"/>
              </a:ext>
            </a:extLst>
          </p:cNvPr>
          <p:cNvSpPr>
            <a:spLocks noGrp="1"/>
          </p:cNvSpPr>
          <p:nvPr>
            <p:ph type="sldNum" sz="quarter" idx="12"/>
          </p:nvPr>
        </p:nvSpPr>
        <p:spPr/>
        <p:txBody>
          <a:bodyPr/>
          <a:lstStyle/>
          <a:p>
            <a:fld id="{AA9FFE5E-7325-4495-8E4E-1EE4187D59B3}" type="slidenum">
              <a:rPr lang="ja-JP" altLang="en-US" smtClean="0"/>
              <a:pPr/>
              <a:t>9</a:t>
            </a:fld>
            <a:endParaRPr lang="ja-JP" altLang="en-US"/>
          </a:p>
        </p:txBody>
      </p:sp>
      <p:sp>
        <p:nvSpPr>
          <p:cNvPr id="5" name="正方形/長方形 4">
            <a:extLst>
              <a:ext uri="{FF2B5EF4-FFF2-40B4-BE49-F238E27FC236}">
                <a16:creationId xmlns:a16="http://schemas.microsoft.com/office/drawing/2014/main" id="{6290381A-9D75-468C-BA00-34615C4AAB35}"/>
              </a:ext>
            </a:extLst>
          </p:cNvPr>
          <p:cNvSpPr/>
          <p:nvPr/>
        </p:nvSpPr>
        <p:spPr>
          <a:xfrm>
            <a:off x="687657" y="1750189"/>
            <a:ext cx="7657353" cy="2031325"/>
          </a:xfrm>
          <a:prstGeom prst="rect">
            <a:avLst/>
          </a:prstGeom>
        </p:spPr>
        <p:txBody>
          <a:bodyPr wrap="square" lIns="91440" tIns="45720" rIns="91440" bIns="45720" anchor="t">
            <a:spAutoFit/>
          </a:bodyPr>
          <a:lstStyle/>
          <a:p>
            <a:pPr marL="285750" lvl="0" indent="-285750">
              <a:buFont typeface="Arial" panose="020B0604020202020204" pitchFamily="34" charset="0"/>
              <a:buChar char="•"/>
            </a:pPr>
            <a:r>
              <a:rPr lang="ja-JP" altLang="en-US">
                <a:solidFill>
                  <a:schemeClr val="bg1">
                    <a:lumMod val="75000"/>
                  </a:schemeClr>
                </a:solidFill>
              </a:rPr>
              <a:t>定員4</a:t>
            </a:r>
            <a:r>
              <a:rPr lang="en-US" altLang="ja-JP">
                <a:solidFill>
                  <a:schemeClr val="bg1">
                    <a:lumMod val="75000"/>
                  </a:schemeClr>
                </a:solidFill>
              </a:rPr>
              <a:t>0</a:t>
            </a:r>
            <a:r>
              <a:rPr lang="ja-JP" altLang="en-US">
                <a:solidFill>
                  <a:schemeClr val="bg1">
                    <a:lumMod val="75000"/>
                  </a:schemeClr>
                </a:solidFill>
              </a:rPr>
              <a:t>名</a:t>
            </a:r>
            <a:endParaRPr lang="en-US" altLang="ja-JP">
              <a:solidFill>
                <a:schemeClr val="bg1">
                  <a:lumMod val="75000"/>
                </a:schemeClr>
              </a:solidFill>
            </a:endParaRPr>
          </a:p>
          <a:p>
            <a:pPr lvl="0"/>
            <a:r>
              <a:rPr lang="ja-JP" altLang="en-US">
                <a:solidFill>
                  <a:schemeClr val="bg1">
                    <a:lumMod val="75000"/>
                  </a:schemeClr>
                </a:solidFill>
              </a:rPr>
              <a:t>（安定した通信環境、集中できる個室、カメラ・マイク付き</a:t>
            </a:r>
            <a:r>
              <a:rPr lang="en-US" altLang="ja-JP">
                <a:solidFill>
                  <a:schemeClr val="bg1">
                    <a:lumMod val="75000"/>
                  </a:schemeClr>
                </a:solidFill>
              </a:rPr>
              <a:t>PC</a:t>
            </a:r>
            <a:r>
              <a:rPr lang="ja-JP" altLang="en-US">
                <a:solidFill>
                  <a:schemeClr val="bg1">
                    <a:lumMod val="75000"/>
                  </a:schemeClr>
                </a:solidFill>
              </a:rPr>
              <a:t>もしくはタブレットが準備できる者）</a:t>
            </a:r>
            <a:endParaRPr lang="en-US" altLang="ja-JP">
              <a:solidFill>
                <a:schemeClr val="bg1">
                  <a:lumMod val="75000"/>
                </a:schemeClr>
              </a:solidFill>
            </a:endParaRPr>
          </a:p>
          <a:p>
            <a:pPr marL="285750" lvl="0" indent="-285750">
              <a:buFont typeface="Arial" panose="020B0604020202020204" pitchFamily="34" charset="0"/>
              <a:buChar char="•"/>
            </a:pPr>
            <a:r>
              <a:rPr lang="ja-JP" altLang="en-US">
                <a:solidFill>
                  <a:schemeClr val="bg1">
                    <a:lumMod val="75000"/>
                  </a:schemeClr>
                </a:solidFill>
              </a:rPr>
              <a:t>相談員基礎研修</a:t>
            </a:r>
            <a:r>
              <a:rPr lang="en-US" altLang="ja-JP">
                <a:solidFill>
                  <a:schemeClr val="bg1">
                    <a:lumMod val="75000"/>
                  </a:schemeClr>
                </a:solidFill>
              </a:rPr>
              <a:t>(1)(2)</a:t>
            </a:r>
            <a:r>
              <a:rPr lang="ja-JP" altLang="en-US">
                <a:solidFill>
                  <a:schemeClr val="bg1">
                    <a:lumMod val="75000"/>
                  </a:schemeClr>
                </a:solidFill>
              </a:rPr>
              <a:t>を修了した県内の相談員が望ましいが、必須ではない。</a:t>
            </a:r>
            <a:endParaRPr lang="en-US" altLang="ja-JP">
              <a:solidFill>
                <a:schemeClr val="bg1">
                  <a:lumMod val="75000"/>
                </a:schemeClr>
              </a:solidFill>
            </a:endParaRPr>
          </a:p>
          <a:p>
            <a:pPr marL="285750" lvl="0" indent="-285750">
              <a:buFont typeface="Arial" panose="020B0604020202020204" pitchFamily="34" charset="0"/>
              <a:buChar char="•"/>
            </a:pPr>
            <a:r>
              <a:rPr lang="ja-JP" altLang="en-US">
                <a:solidFill>
                  <a:schemeClr val="bg1">
                    <a:lumMod val="75000"/>
                  </a:schemeClr>
                </a:solidFill>
              </a:rPr>
              <a:t>応募者数によっては、基礎研修未受講であっても、がん相談に対する熱意があれば可。</a:t>
            </a:r>
          </a:p>
          <a:p>
            <a:pPr marL="285750" lvl="0" indent="-285750">
              <a:buFont typeface="Arial" panose="020B0604020202020204" pitchFamily="34" charset="0"/>
              <a:buChar char="•"/>
            </a:pPr>
            <a:r>
              <a:rPr lang="ja-JP" altLang="en-US">
                <a:solidFill>
                  <a:schemeClr val="bg1">
                    <a:lumMod val="75000"/>
                  </a:schemeClr>
                </a:solidFill>
              </a:rPr>
              <a:t>・・・</a:t>
            </a:r>
            <a:endParaRPr lang="en-US" altLang="ja-JP"/>
          </a:p>
        </p:txBody>
      </p:sp>
      <p:sp>
        <p:nvSpPr>
          <p:cNvPr id="7" name="正方形/長方形 6">
            <a:extLst>
              <a:ext uri="{FF2B5EF4-FFF2-40B4-BE49-F238E27FC236}">
                <a16:creationId xmlns:a16="http://schemas.microsoft.com/office/drawing/2014/main" id="{7A6916E6-B5D3-4C23-A465-2AB8D78A36AE}"/>
              </a:ext>
            </a:extLst>
          </p:cNvPr>
          <p:cNvSpPr/>
          <p:nvPr/>
        </p:nvSpPr>
        <p:spPr>
          <a:xfrm>
            <a:off x="393032" y="4551951"/>
            <a:ext cx="11405936" cy="2308324"/>
          </a:xfrm>
          <a:prstGeom prst="rect">
            <a:avLst/>
          </a:prstGeom>
        </p:spPr>
        <p:txBody>
          <a:bodyPr wrap="square" lIns="91440" tIns="45720" rIns="91440" bIns="45720" anchor="t">
            <a:spAutoFit/>
          </a:bodyPr>
          <a:lstStyle/>
          <a:p>
            <a:pPr marL="556895" lvl="1" indent="-285750">
              <a:buClrTx/>
              <a:buFont typeface="Arial" panose="020B0604020202020204" pitchFamily="34" charset="0"/>
              <a:buChar char="•"/>
            </a:pPr>
            <a:r>
              <a:rPr lang="ja-JP" altLang="en-US">
                <a:solidFill>
                  <a:schemeClr val="bg1">
                    <a:lumMod val="75000"/>
                  </a:schemeClr>
                </a:solidFill>
              </a:rPr>
              <a:t>がん相談対応評価表（目的、意義、ルール、開発経緯等）</a:t>
            </a:r>
            <a:endParaRPr lang="en-US" altLang="ja-JP">
              <a:solidFill>
                <a:schemeClr val="bg1">
                  <a:lumMod val="75000"/>
                </a:schemeClr>
              </a:solidFill>
            </a:endParaRPr>
          </a:p>
          <a:p>
            <a:pPr marL="556895" lvl="1" indent="-285750">
              <a:buClrTx/>
              <a:buFont typeface="Arial" panose="020B0604020202020204" pitchFamily="34" charset="0"/>
              <a:buChar char="•"/>
            </a:pPr>
            <a:r>
              <a:rPr lang="en-US" altLang="ja-JP">
                <a:solidFill>
                  <a:schemeClr val="bg1">
                    <a:lumMod val="75000"/>
                  </a:schemeClr>
                </a:solidFill>
              </a:rPr>
              <a:t>Core Value</a:t>
            </a:r>
          </a:p>
          <a:p>
            <a:pPr marL="556895" lvl="1" indent="-285750">
              <a:buClrTx/>
              <a:buFont typeface="Arial" panose="020B0604020202020204" pitchFamily="34" charset="0"/>
              <a:buChar char="•"/>
            </a:pPr>
            <a:r>
              <a:rPr lang="ja-JP" altLang="en-US">
                <a:solidFill>
                  <a:schemeClr val="bg1">
                    <a:lumMod val="75000"/>
                  </a:schemeClr>
                </a:solidFill>
              </a:rPr>
              <a:t>がん相談の</a:t>
            </a:r>
            <a:r>
              <a:rPr lang="en-US" altLang="ja-JP">
                <a:solidFill>
                  <a:schemeClr val="bg1">
                    <a:lumMod val="75000"/>
                  </a:schemeClr>
                </a:solidFill>
              </a:rPr>
              <a:t>10</a:t>
            </a:r>
            <a:r>
              <a:rPr lang="ja-JP" altLang="en-US">
                <a:solidFill>
                  <a:schemeClr val="bg1">
                    <a:lumMod val="75000"/>
                  </a:schemeClr>
                </a:solidFill>
              </a:rPr>
              <a:t>の原則</a:t>
            </a:r>
            <a:endParaRPr lang="en-US" altLang="ja-JP">
              <a:solidFill>
                <a:schemeClr val="bg1">
                  <a:lumMod val="75000"/>
                </a:schemeClr>
              </a:solidFill>
            </a:endParaRPr>
          </a:p>
          <a:p>
            <a:pPr marL="556895" lvl="1" indent="-285750">
              <a:buClrTx/>
              <a:buFont typeface="Arial" panose="020B0604020202020204" pitchFamily="34" charset="0"/>
              <a:buChar char="•"/>
            </a:pPr>
            <a:r>
              <a:rPr lang="ja-JP" altLang="en-US">
                <a:solidFill>
                  <a:schemeClr val="bg1">
                    <a:lumMod val="75000"/>
                  </a:schemeClr>
                </a:solidFill>
              </a:rPr>
              <a:t>相談支援のプロセス</a:t>
            </a:r>
            <a:endParaRPr lang="en-US" altLang="ja-JP">
              <a:solidFill>
                <a:schemeClr val="bg1">
                  <a:lumMod val="75000"/>
                </a:schemeClr>
              </a:solidFill>
            </a:endParaRPr>
          </a:p>
          <a:p>
            <a:pPr marL="556895" lvl="1" indent="-285750">
              <a:buClrTx/>
              <a:buFont typeface="Arial" panose="020B0604020202020204" pitchFamily="34" charset="0"/>
              <a:buChar char="•"/>
            </a:pPr>
            <a:r>
              <a:rPr lang="ja-JP" altLang="en-US">
                <a:solidFill>
                  <a:schemeClr val="bg1">
                    <a:lumMod val="75000"/>
                  </a:schemeClr>
                </a:solidFill>
              </a:rPr>
              <a:t>コミュニケーションスキル（相槌、オープンクエスチョン、傾聴、共感、要約、共有化など）</a:t>
            </a:r>
            <a:endParaRPr lang="en-US" altLang="ja-JP">
              <a:solidFill>
                <a:schemeClr val="bg1">
                  <a:lumMod val="75000"/>
                </a:schemeClr>
              </a:solidFill>
            </a:endParaRPr>
          </a:p>
          <a:p>
            <a:pPr marL="556895" lvl="1" indent="-285750">
              <a:buClrTx/>
              <a:buFont typeface="Arial" panose="020B0604020202020204" pitchFamily="34" charset="0"/>
              <a:buChar char="•"/>
            </a:pPr>
            <a:r>
              <a:rPr lang="ja-JP" altLang="en-US">
                <a:solidFill>
                  <a:schemeClr val="bg1">
                    <a:lumMod val="75000"/>
                  </a:schemeClr>
                </a:solidFill>
              </a:rPr>
              <a:t>対象者理解</a:t>
            </a:r>
            <a:endParaRPr lang="en-US" altLang="ja-JP">
              <a:solidFill>
                <a:schemeClr val="bg1">
                  <a:lumMod val="75000"/>
                </a:schemeClr>
              </a:solidFill>
            </a:endParaRPr>
          </a:p>
          <a:p>
            <a:pPr marL="556895" lvl="1" indent="-285750">
              <a:buClrTx/>
              <a:buFont typeface="Arial" panose="020B0604020202020204" pitchFamily="34" charset="0"/>
              <a:buChar char="•"/>
            </a:pPr>
            <a:r>
              <a:rPr lang="ja-JP" altLang="en-US">
                <a:solidFill>
                  <a:schemeClr val="bg1">
                    <a:lumMod val="75000"/>
                  </a:schemeClr>
                </a:solidFill>
              </a:rPr>
              <a:t>主訴とニーズ</a:t>
            </a:r>
            <a:endParaRPr lang="en-US" altLang="ja-JP">
              <a:solidFill>
                <a:schemeClr val="bg1">
                  <a:lumMod val="75000"/>
                </a:schemeClr>
              </a:solidFill>
            </a:endParaRPr>
          </a:p>
          <a:p>
            <a:pPr marL="556895" lvl="1" indent="-285750">
              <a:buClrTx/>
              <a:buFont typeface="Arial" panose="020B0604020202020204" pitchFamily="34" charset="0"/>
              <a:buChar char="•"/>
            </a:pPr>
            <a:r>
              <a:rPr lang="ja-JP" altLang="en-US">
                <a:solidFill>
                  <a:schemeClr val="bg1">
                    <a:lumMod val="75000"/>
                  </a:schemeClr>
                </a:solidFill>
              </a:rPr>
              <a:t>・・・</a:t>
            </a:r>
            <a:endParaRPr lang="en-US" altLang="ja-JP">
              <a:solidFill>
                <a:schemeClr val="bg1">
                  <a:lumMod val="75000"/>
                </a:schemeClr>
              </a:solidFill>
            </a:endParaRPr>
          </a:p>
        </p:txBody>
      </p:sp>
      <p:sp>
        <p:nvSpPr>
          <p:cNvPr id="9" name="正方形/長方形 8">
            <a:extLst>
              <a:ext uri="{FF2B5EF4-FFF2-40B4-BE49-F238E27FC236}">
                <a16:creationId xmlns:a16="http://schemas.microsoft.com/office/drawing/2014/main" id="{5C85A5E1-0E6F-4F19-BEAD-A73A9A26F09E}"/>
              </a:ext>
            </a:extLst>
          </p:cNvPr>
          <p:cNvSpPr/>
          <p:nvPr/>
        </p:nvSpPr>
        <p:spPr>
          <a:xfrm>
            <a:off x="8567435" y="1776806"/>
            <a:ext cx="2257639" cy="369332"/>
          </a:xfrm>
          <a:prstGeom prst="rect">
            <a:avLst/>
          </a:prstGeom>
        </p:spPr>
        <p:txBody>
          <a:bodyPr wrap="square">
            <a:spAutoFit/>
          </a:bodyPr>
          <a:lstStyle/>
          <a:p>
            <a:pPr marL="285750" indent="-285750">
              <a:buFont typeface="Arial" panose="020B0604020202020204" pitchFamily="34" charset="0"/>
              <a:buChar char="•"/>
            </a:pPr>
            <a:r>
              <a:rPr lang="ja-JP" altLang="en-US">
                <a:solidFill>
                  <a:schemeClr val="bg1">
                    <a:lumMod val="75000"/>
                  </a:schemeClr>
                </a:solidFill>
              </a:rPr>
              <a:t>オンライン　</a:t>
            </a:r>
            <a:endParaRPr lang="en-US" altLang="ja-JP">
              <a:solidFill>
                <a:schemeClr val="bg1">
                  <a:lumMod val="75000"/>
                </a:schemeClr>
              </a:solidFill>
            </a:endParaRPr>
          </a:p>
        </p:txBody>
      </p:sp>
      <p:sp>
        <p:nvSpPr>
          <p:cNvPr id="10" name="正方形/長方形 9">
            <a:extLst>
              <a:ext uri="{FF2B5EF4-FFF2-40B4-BE49-F238E27FC236}">
                <a16:creationId xmlns:a16="http://schemas.microsoft.com/office/drawing/2014/main" id="{7AC4CE40-2862-4492-A932-425DBFFC08E9}"/>
              </a:ext>
            </a:extLst>
          </p:cNvPr>
          <p:cNvSpPr/>
          <p:nvPr/>
        </p:nvSpPr>
        <p:spPr>
          <a:xfrm>
            <a:off x="8488460" y="1250279"/>
            <a:ext cx="2082621" cy="523220"/>
          </a:xfrm>
          <a:prstGeom prst="rect">
            <a:avLst/>
          </a:prstGeom>
        </p:spPr>
        <p:txBody>
          <a:bodyPr wrap="none">
            <a:spAutoFit/>
          </a:bodyPr>
          <a:lstStyle/>
          <a:p>
            <a:pPr marL="457200" indent="-457200">
              <a:buFont typeface="Wingdings" panose="05000000000000000000" pitchFamily="2" charset="2"/>
              <a:buChar char="n"/>
            </a:pPr>
            <a:r>
              <a:rPr lang="ja-JP" altLang="en-US" sz="2800"/>
              <a:t>開催方法</a:t>
            </a:r>
            <a:endParaRPr lang="en-US" altLang="ja-JP" sz="2800"/>
          </a:p>
        </p:txBody>
      </p:sp>
      <p:sp>
        <p:nvSpPr>
          <p:cNvPr id="11" name="テキスト ボックス 10">
            <a:extLst>
              <a:ext uri="{FF2B5EF4-FFF2-40B4-BE49-F238E27FC236}">
                <a16:creationId xmlns:a16="http://schemas.microsoft.com/office/drawing/2014/main" id="{C5689BE3-C6B3-4D52-8B8B-B3EB80F1156A}"/>
              </a:ext>
            </a:extLst>
          </p:cNvPr>
          <p:cNvSpPr txBox="1"/>
          <p:nvPr/>
        </p:nvSpPr>
        <p:spPr>
          <a:xfrm>
            <a:off x="5943367" y="3279235"/>
            <a:ext cx="6089543" cy="1200329"/>
          </a:xfrm>
          <a:prstGeom prst="accentBorderCallout1">
            <a:avLst>
              <a:gd name="adj1" fmla="val 18750"/>
              <a:gd name="adj2" fmla="val -8333"/>
              <a:gd name="adj3" fmla="val 59472"/>
              <a:gd name="adj4" fmla="val -20624"/>
            </a:avLst>
          </a:prstGeom>
          <a:effectLst>
            <a:glow rad="101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b="1">
                <a:solidFill>
                  <a:srgbClr val="FF0066"/>
                </a:solidFill>
              </a:rPr>
              <a:t>まず、テーマに関連する内容について情報収集し、大切な要素をできる限りたくさん挙げます。</a:t>
            </a:r>
            <a:br>
              <a:rPr lang="en-US" altLang="ja-JP" b="1">
                <a:solidFill>
                  <a:srgbClr val="FF0066"/>
                </a:solidFill>
              </a:rPr>
            </a:br>
            <a:r>
              <a:rPr lang="ja-JP" altLang="en-US" b="1">
                <a:solidFill>
                  <a:srgbClr val="FF0066"/>
                </a:solidFill>
              </a:rPr>
              <a:t>次に、研修予定時間（講義時間）を考慮して、特に取り組みたい必須の内容を抽出しここにお書きください。</a:t>
            </a:r>
            <a:endParaRPr lang="en-US" altLang="ja-JP" b="1">
              <a:solidFill>
                <a:srgbClr val="FF0066"/>
              </a:solidFill>
            </a:endParaRPr>
          </a:p>
        </p:txBody>
      </p:sp>
    </p:spTree>
    <p:extLst>
      <p:ext uri="{BB962C8B-B14F-4D97-AF65-F5344CB8AC3E}">
        <p14:creationId xmlns:p14="http://schemas.microsoft.com/office/powerpoint/2010/main" val="3675547426"/>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3">
      <a:majorFont>
        <a:latin typeface="Calibri"/>
        <a:ea typeface="Meiryo UI"/>
        <a:cs typeface=""/>
      </a:majorFont>
      <a:minorFont>
        <a:latin typeface="Calibr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CA6D2E354D35B428FBEAAB524E0B87E" ma:contentTypeVersion="10" ma:contentTypeDescription="新しいドキュメントを作成します。" ma:contentTypeScope="" ma:versionID="45adb43ef17279578341a911280905df">
  <xsd:schema xmlns:xsd="http://www.w3.org/2001/XMLSchema" xmlns:xs="http://www.w3.org/2001/XMLSchema" xmlns:p="http://schemas.microsoft.com/office/2006/metadata/properties" xmlns:ns2="16f71691-1150-4e65-989b-9a46ec71639f" targetNamespace="http://schemas.microsoft.com/office/2006/metadata/properties" ma:root="true" ma:fieldsID="8564da2e4c43f127e3bdc7e9402a3d39" ns2:_="">
    <xsd:import namespace="16f71691-1150-4e65-989b-9a46ec71639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f71691-1150-4e65-989b-9a46ec7163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2FBB0B-C468-49AE-B19A-5DD208485586}">
  <ds:schemaRefs>
    <ds:schemaRef ds:uri="16f71691-1150-4e65-989b-9a46ec7163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866C0D0-2AF2-4D3E-8619-8E57DE430A3D}">
  <ds:schemaRefs>
    <ds:schemaRef ds:uri="16f71691-1150-4e65-989b-9a46ec7163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5A348FA-BC35-4228-B081-676C69B5F8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16</Slides>
  <Notes>8</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【事前課題】研修企画案の提出</vt:lpstr>
      <vt:lpstr>作成に向けて</vt:lpstr>
      <vt:lpstr>研修テーマ がん相談対応の質保証（QA）を学ぶ</vt:lpstr>
      <vt:lpstr>ねがい＝目指す相談員像</vt:lpstr>
      <vt:lpstr>地域の現状と課題 １</vt:lpstr>
      <vt:lpstr>地域の現状と課題 ２</vt:lpstr>
      <vt:lpstr>これまでに開催された研修の概要と課題</vt:lpstr>
      <vt:lpstr>研修テーマ</vt:lpstr>
      <vt:lpstr>対象、学習内容、開催方法</vt:lpstr>
      <vt:lpstr>研修の目的、学習目標</vt:lpstr>
      <vt:lpstr>研修テーマと研修概要</vt:lpstr>
      <vt:lpstr>プログラム</vt:lpstr>
      <vt:lpstr>研修の詳細</vt:lpstr>
      <vt:lpstr>研修評価</vt:lpstr>
      <vt:lpstr>今後の計画と役割分担</vt:lpstr>
      <vt:lpstr>研修企画にあたり悩んだ点・ アドバイスを受けたい点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【事前課題】研修企画案フォーマット</dc:title>
  <cp:revision>1</cp:revision>
  <cp:lastPrinted>2018-12-06T07:54:23Z</cp:lastPrinted>
  <dcterms:created xsi:type="dcterms:W3CDTF">2016-10-18T02:54:00Z</dcterms:created>
  <dcterms:modified xsi:type="dcterms:W3CDTF">2026-01-30T01:47:46Z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0x010100BCA6D2E354D35B428FBEAAB524E0B87E</vt:lpwstr>
  </property>
</Properties>
</file>